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768" r:id="rId5"/>
  </p:sldMasterIdLst>
  <p:notesMasterIdLst>
    <p:notesMasterId r:id="rId17"/>
  </p:notesMasterIdLst>
  <p:sldIdLst>
    <p:sldId id="374" r:id="rId6"/>
    <p:sldId id="256" r:id="rId7"/>
    <p:sldId id="257" r:id="rId8"/>
    <p:sldId id="362" r:id="rId9"/>
    <p:sldId id="375" r:id="rId10"/>
    <p:sldId id="379" r:id="rId11"/>
    <p:sldId id="380" r:id="rId12"/>
    <p:sldId id="366" r:id="rId13"/>
    <p:sldId id="381" r:id="rId14"/>
    <p:sldId id="266" r:id="rId15"/>
    <p:sldId id="3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5B710F-CCFA-52EE-60E1-270FE318DF05}" name="Pancho Mackin-Plankey" initials="PM" userId="S::PMackinPlankey@somervillecdc.org::489b4bff-10a3-4b2e-b780-f31cd4c6169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vana LaChapelle" initials="GL" lastIdx="1" clrIdx="0">
    <p:extLst>
      <p:ext uri="{19B8F6BF-5375-455C-9EA6-DF929625EA0E}">
        <p15:presenceInfo xmlns:p15="http://schemas.microsoft.com/office/powerpoint/2012/main" userId="S::glachapelle@somervillecdc.org::e0058033-e872-4ac1-85b2-2ce76ed5df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4B"/>
    <a:srgbClr val="8ABAD4"/>
    <a:srgbClr val="CCE1EC"/>
    <a:srgbClr val="8DC6C9"/>
    <a:srgbClr val="65443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9F850-9750-447B-AB5A-24A2814603DC}" v="496" dt="2026-02-02T22:33:40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525C2-5D09-41A8-8DD3-FD9ECD3CF69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57EEC-14F3-4E26-91BD-9C022867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0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7EEC-14F3-4E26-91BD-9C022867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E37F-3E62-901C-84F8-CAA3691B4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495CA-EBFA-347F-A859-F0C58BC89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1A42E-CA70-C1E2-DCA8-78CC1EEAC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42B8-1E35-906F-C3BB-A8820754B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7EEC-14F3-4E26-91BD-9C022867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0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63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98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821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2D4A-43FD-45A5-B692-CC89EBC11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96A2C-C8A8-4929-ABB9-100D80122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B9B39-4919-4D31-8108-7D601B78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1D80E-900A-48C7-A41A-11734E11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3DA32-966B-43B3-80F6-6CEDCB9C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5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EC94-3F7A-44FA-9218-34806C53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B48CE-872A-4E0B-A780-E5DA1D35B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CF697-F6F1-46E9-943B-B28B60EE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0F14D-0689-4984-8C42-072BF65B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25284-758E-4B94-BABF-1E0F0330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6B5D-9ECD-4DE3-9C8F-35925ADE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0E76-FC7B-4192-9D0A-ED77CEEC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4DB1A-E38F-4976-B29D-2076CE7B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71FE-CBE8-4DEC-A8A9-1138146F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4FDE-2978-4C93-A9DA-1AD4EEE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4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83C1-C605-43FE-9F60-51278DA8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2A2DA-83DD-4CEA-BA7B-04BC0DB5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93DC2-C153-4D31-B41D-1D79C9B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D8CF0-934A-4DF9-95B2-1FA8CA2F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621A-5A8E-4FC3-A162-8CED6E17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388-FBF0-4652-80D5-DE7B1F1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E079-B850-432F-87E5-89F90585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CDCF0-23CA-4619-8801-DF945F7F0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1EE00-BDC6-4B49-A51B-B87F72AB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52AE-03D5-4A99-8364-27F5845BA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BD3A8-2971-482B-93C3-847AD2DB2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FB9835-3F9C-4E55-A891-3EC92622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C5FFD-804C-41DB-AD56-E38FFBE8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82F95-E5C6-46F9-B046-3F10A776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8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436F-D8D1-48AF-A9D3-992F3F68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F766F-B6A6-490E-9521-E11DF55C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565DC-8DF5-4F67-AAF5-AF925F3A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6D4B7-03B8-436A-B3A4-6D1E8B25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6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ADEB6-02C2-468B-941F-D7C77B4A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87A18-5B62-49A7-8AB4-30DD0332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F9329-C3DF-4F6E-BD95-6FCFD2E7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7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0B2C-3DE7-439D-A3A3-2068934C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879D-C67A-49A6-AC0D-875DCA12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04F70-B137-4931-889D-FDBDCD97F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2DFF3-2F04-4923-A275-1B99B0B2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1D969-440C-411B-A1C0-CE592540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5577B-B53B-495E-B07D-D29D2032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0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9692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8186-A677-4D82-B89C-EC81B5D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03C1F-A98C-4BB5-A1CE-C3CB86A08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0863C-7213-4C37-B00A-B0B243583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08AC1-946D-40F2-99CD-4256335A9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E3E58-6E0A-472C-852D-7211F3B7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CF2EA-3129-4B2B-9570-44E4E244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DA26-9F42-4C5D-8BD8-2762BFB7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9EDAB-6F4C-4BC7-ACC1-B76FD6D15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67E3-B549-4F5E-889F-46BAE5A5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C6787-B812-448D-8736-246AF665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A4705-2EC7-4E10-9683-B1F31F7D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6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A00AC-9DE1-4BF0-A338-28EAE91D3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3648E-C448-4675-8740-0E2AC39E8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B4CA1-305A-414C-986C-01CB9705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F9B5F-BAAE-4343-8336-1CF354AD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0230B-2554-44FF-BF1C-6FED7C13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3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9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21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97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16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15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886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D291B17-9318-49DB-B28B-6E5994AE9581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46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8CA668-C93A-4F5F-9AD5-7053A834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0CE08-D6FB-44F4-B10E-96D8DAA91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DAFD-C10E-4CDE-B964-542EE1D30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470-2ABA-4D73-81F4-2C012B1CA41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EC881-CABE-4FAB-A635-98C19BCE3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982BC-6797-4668-A723-1071AD110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F0206-1CFC-4E4E-94B1-7A72E76CB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5C7C8C1-C646-47D7-BEDE-8F3B364B0DC7}"/>
              </a:ext>
            </a:extLst>
          </p:cNvPr>
          <p:cNvSpPr/>
          <p:nvPr/>
        </p:nvSpPr>
        <p:spPr>
          <a:xfrm>
            <a:off x="8196304" y="3471058"/>
            <a:ext cx="39536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71D99B-FA46-492A-B81D-CFED2BBAC6AC}"/>
              </a:ext>
            </a:extLst>
          </p:cNvPr>
          <p:cNvSpPr/>
          <p:nvPr/>
        </p:nvSpPr>
        <p:spPr>
          <a:xfrm>
            <a:off x="-7359" y="9237"/>
            <a:ext cx="3953659" cy="4762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F951C-39E6-4D27-9BF8-AA274EABA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01" y="63306"/>
            <a:ext cx="3852410" cy="982980"/>
          </a:xfrm>
        </p:spPr>
        <p:txBody>
          <a:bodyPr anchor="t">
            <a:normAutofit/>
          </a:bodyPr>
          <a:lstStyle/>
          <a:p>
            <a:r>
              <a:rPr lang="en-US" sz="2000" b="1" err="1">
                <a:latin typeface="+mn-lt"/>
              </a:rPr>
              <a:t>Kijan</a:t>
            </a:r>
            <a:r>
              <a:rPr lang="en-US" sz="2000" b="1">
                <a:latin typeface="+mn-lt"/>
              </a:rPr>
              <a:t> </a:t>
            </a:r>
            <a:r>
              <a:rPr lang="en-US" sz="2000" b="1" err="1">
                <a:latin typeface="+mn-lt"/>
              </a:rPr>
              <a:t>pou</a:t>
            </a:r>
            <a:r>
              <a:rPr lang="en-US" sz="2000" b="1">
                <a:latin typeface="+mn-lt"/>
              </a:rPr>
              <a:t> w </a:t>
            </a:r>
            <a:r>
              <a:rPr lang="en-US" sz="2000" b="1" err="1">
                <a:latin typeface="+mn-lt"/>
              </a:rPr>
              <a:t>koute</a:t>
            </a:r>
            <a:r>
              <a:rPr lang="en-US" sz="2000" b="1">
                <a:latin typeface="+mn-lt"/>
              </a:rPr>
              <a:t> </a:t>
            </a:r>
            <a:r>
              <a:rPr lang="en-US" sz="2000" b="1" err="1">
                <a:latin typeface="+mn-lt"/>
              </a:rPr>
              <a:t>tradiksyon</a:t>
            </a:r>
            <a:br>
              <a:rPr lang="en-US" sz="2000" b="1">
                <a:latin typeface="+mn-lt"/>
              </a:rPr>
            </a:br>
            <a:r>
              <a:rPr lang="en-US" sz="2000" b="1">
                <a:latin typeface="+mn-lt"/>
              </a:rPr>
              <a:t>lang </a:t>
            </a:r>
            <a:r>
              <a:rPr lang="en-US" sz="2000" b="1" err="1">
                <a:latin typeface="+mn-lt"/>
              </a:rPr>
              <a:t>lan</a:t>
            </a:r>
            <a:r>
              <a:rPr lang="en-US" sz="2000" b="1">
                <a:latin typeface="+mn-lt"/>
              </a:rPr>
              <a:t>: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3A1C19-86FD-4E28-B964-F04128255CF3}"/>
              </a:ext>
            </a:extLst>
          </p:cNvPr>
          <p:cNvGrpSpPr/>
          <p:nvPr/>
        </p:nvGrpSpPr>
        <p:grpSpPr>
          <a:xfrm>
            <a:off x="39199" y="1299627"/>
            <a:ext cx="3879014" cy="3600920"/>
            <a:chOff x="39199" y="1416857"/>
            <a:chExt cx="3879014" cy="3600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16D7DF-69E0-4A36-BB4B-16EB74EAC838}"/>
                </a:ext>
              </a:extLst>
            </p:cNvPr>
            <p:cNvSpPr txBox="1"/>
            <p:nvPr/>
          </p:nvSpPr>
          <p:spPr>
            <a:xfrm>
              <a:off x="39199" y="1416857"/>
              <a:ext cx="387901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kontwòl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reyinyon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oswa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webinar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klike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sou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Entèpretasyon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Klike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sou lang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renmen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Opsyonèl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sèlman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entèprete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a,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klike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sou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Ansil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Original Audio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150DA2-AB3F-4E2A-9987-EF299C821B7A}"/>
                </a:ext>
              </a:extLst>
            </p:cNvPr>
            <p:cNvSpPr txBox="1"/>
            <p:nvPr/>
          </p:nvSpPr>
          <p:spPr>
            <a:xfrm>
              <a:off x="39199" y="3171118"/>
              <a:ext cx="387901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kontwòl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reyinyon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tape sou bouton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plis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pwan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Tape sou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Entèpretasyon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Lang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Chwazi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lang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vle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Opsyonèl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Tape sou bouton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pou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mete son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orijinal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sou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silans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Tape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E18E3D6-EDD9-443C-B654-4C585CB08401}"/>
              </a:ext>
            </a:extLst>
          </p:cNvPr>
          <p:cNvSpPr/>
          <p:nvPr/>
        </p:nvSpPr>
        <p:spPr>
          <a:xfrm>
            <a:off x="4009078" y="9236"/>
            <a:ext cx="4092450" cy="4762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75B5B-6E0E-4B4B-8357-969E6D676CF0}"/>
              </a:ext>
            </a:extLst>
          </p:cNvPr>
          <p:cNvSpPr txBox="1">
            <a:spLocks/>
          </p:cNvSpPr>
          <p:nvPr/>
        </p:nvSpPr>
        <p:spPr>
          <a:xfrm>
            <a:off x="4102678" y="60819"/>
            <a:ext cx="3905250" cy="14084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Cómo escuchar la interpretación de idiomas: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FF792F4-970C-4526-8A26-A1FD90CA6DC8}"/>
              </a:ext>
            </a:extLst>
          </p:cNvPr>
          <p:cNvGrpSpPr/>
          <p:nvPr/>
        </p:nvGrpSpPr>
        <p:grpSpPr>
          <a:xfrm>
            <a:off x="4078474" y="792007"/>
            <a:ext cx="3953658" cy="2201491"/>
            <a:chOff x="4087033" y="918827"/>
            <a:chExt cx="3953658" cy="22014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9FC87D-141C-4107-81EF-8FBBFABAA1F2}"/>
                </a:ext>
              </a:extLst>
            </p:cNvPr>
            <p:cNvGrpSpPr/>
            <p:nvPr/>
          </p:nvGrpSpPr>
          <p:grpSpPr>
            <a:xfrm>
              <a:off x="4087033" y="918827"/>
              <a:ext cx="3953658" cy="371971"/>
              <a:chOff x="4098055" y="918827"/>
              <a:chExt cx="3953658" cy="3719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F449827-F58C-46C8-A057-078C27391F8C}"/>
                  </a:ext>
                </a:extLst>
              </p:cNvPr>
              <p:cNvSpPr/>
              <p:nvPr/>
            </p:nvSpPr>
            <p:spPr>
              <a:xfrm>
                <a:off x="4098055" y="918827"/>
                <a:ext cx="395365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8B3ED9-3FFB-4C7A-AE81-A34015705192}"/>
                  </a:ext>
                </a:extLst>
              </p:cNvPr>
              <p:cNvSpPr txBox="1"/>
              <p:nvPr/>
            </p:nvSpPr>
            <p:spPr>
              <a:xfrm>
                <a:off x="4425775" y="921466"/>
                <a:ext cx="33075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Windows | macOS |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Cliente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web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A69F7B5-CFFD-487D-B5F1-609405F563F7}"/>
                </a:ext>
              </a:extLst>
            </p:cNvPr>
            <p:cNvGrpSpPr/>
            <p:nvPr/>
          </p:nvGrpSpPr>
          <p:grpSpPr>
            <a:xfrm>
              <a:off x="4087033" y="2715820"/>
              <a:ext cx="3953658" cy="404498"/>
              <a:chOff x="4098827" y="2613345"/>
              <a:chExt cx="3953658" cy="40449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0635BD-3EC5-4168-9562-29B7821083C7}"/>
                  </a:ext>
                </a:extLst>
              </p:cNvPr>
              <p:cNvSpPr/>
              <p:nvPr/>
            </p:nvSpPr>
            <p:spPr>
              <a:xfrm>
                <a:off x="4098827" y="2613345"/>
                <a:ext cx="395365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E5D29C-E60C-4EE6-8BD6-E9EF7E85E4D3}"/>
                  </a:ext>
                </a:extLst>
              </p:cNvPr>
              <p:cNvSpPr txBox="1"/>
              <p:nvPr/>
            </p:nvSpPr>
            <p:spPr>
              <a:xfrm>
                <a:off x="4835496" y="2648511"/>
                <a:ext cx="2570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Android | iOS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646AB3-E20C-49D0-A232-FA6F87F4705E}"/>
              </a:ext>
            </a:extLst>
          </p:cNvPr>
          <p:cNvSpPr txBox="1"/>
          <p:nvPr/>
        </p:nvSpPr>
        <p:spPr>
          <a:xfrm>
            <a:off x="4077934" y="1297140"/>
            <a:ext cx="4061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los controles de tu reunión o seminario web, haz clic en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Interpretación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 clic en el idioma que deseas escuchar.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Opcional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Para escuchar solo el idioma interpretado, haz clic en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Silenciar audio original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39410-BF8C-4FF1-AC21-2C2D45A35FEE}"/>
              </a:ext>
            </a:extLst>
          </p:cNvPr>
          <p:cNvSpPr txBox="1"/>
          <p:nvPr/>
        </p:nvSpPr>
        <p:spPr>
          <a:xfrm>
            <a:off x="4077934" y="3039676"/>
            <a:ext cx="38771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los controles de la reunión, toca el botón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opciones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(tres puntos).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Toca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Interpretación de idiomas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Selecciona el idioma que deseas escuchar.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Opcional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Activa la opción para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silenciar el audio original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Toca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Listo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BEFE-4801-41A8-B8BC-FE2D25EABA3D}"/>
              </a:ext>
            </a:extLst>
          </p:cNvPr>
          <p:cNvSpPr/>
          <p:nvPr/>
        </p:nvSpPr>
        <p:spPr>
          <a:xfrm>
            <a:off x="8173771" y="9237"/>
            <a:ext cx="4042410" cy="476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285F75-1BFC-456C-B077-D68D136FEC7B}"/>
              </a:ext>
            </a:extLst>
          </p:cNvPr>
          <p:cNvSpPr txBox="1">
            <a:spLocks/>
          </p:cNvSpPr>
          <p:nvPr/>
        </p:nvSpPr>
        <p:spPr>
          <a:xfrm>
            <a:off x="8375207" y="49096"/>
            <a:ext cx="3639539" cy="14084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Como ouvir a interpretação de idiomas: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7ADFCC-A3EC-44F4-A6ED-C3120051F1E5}"/>
              </a:ext>
            </a:extLst>
          </p:cNvPr>
          <p:cNvGrpSpPr/>
          <p:nvPr/>
        </p:nvGrpSpPr>
        <p:grpSpPr>
          <a:xfrm>
            <a:off x="8192821" y="780284"/>
            <a:ext cx="4004310" cy="2185400"/>
            <a:chOff x="8179768" y="911724"/>
            <a:chExt cx="4004310" cy="21854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C328C3D-E6CB-45DB-80D1-4910D68C3EA1}"/>
                </a:ext>
              </a:extLst>
            </p:cNvPr>
            <p:cNvGrpSpPr/>
            <p:nvPr/>
          </p:nvGrpSpPr>
          <p:grpSpPr>
            <a:xfrm>
              <a:off x="8179768" y="911724"/>
              <a:ext cx="4004310" cy="369332"/>
              <a:chOff x="8183117" y="911724"/>
              <a:chExt cx="4004310" cy="36933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3DE7297-DCAE-4162-B5A5-94BEFCDC3D47}"/>
                  </a:ext>
                </a:extLst>
              </p:cNvPr>
              <p:cNvSpPr/>
              <p:nvPr/>
            </p:nvSpPr>
            <p:spPr>
              <a:xfrm>
                <a:off x="8208443" y="911724"/>
                <a:ext cx="395365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CC688B-169B-4F25-AFB7-4622CE783456}"/>
                  </a:ext>
                </a:extLst>
              </p:cNvPr>
              <p:cNvSpPr txBox="1"/>
              <p:nvPr/>
            </p:nvSpPr>
            <p:spPr>
              <a:xfrm>
                <a:off x="8183117" y="911724"/>
                <a:ext cx="40043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Windows | macOS | Cliente da web</a:t>
                </a: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E95460-8CB2-479C-9FD3-326EF83C34D8}"/>
                </a:ext>
              </a:extLst>
            </p:cNvPr>
            <p:cNvGrpSpPr/>
            <p:nvPr/>
          </p:nvGrpSpPr>
          <p:grpSpPr>
            <a:xfrm>
              <a:off x="8205094" y="2715820"/>
              <a:ext cx="3953658" cy="381304"/>
              <a:chOff x="8224561" y="2606863"/>
              <a:chExt cx="3953658" cy="38130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26DC8A2-E92F-4D33-B49B-AB55451C918C}"/>
                  </a:ext>
                </a:extLst>
              </p:cNvPr>
              <p:cNvSpPr/>
              <p:nvPr/>
            </p:nvSpPr>
            <p:spPr>
              <a:xfrm>
                <a:off x="8224561" y="2606863"/>
                <a:ext cx="395365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E149A5-0C7B-41B0-8D0F-CDFF90F1055B}"/>
                  </a:ext>
                </a:extLst>
              </p:cNvPr>
              <p:cNvSpPr txBox="1"/>
              <p:nvPr/>
            </p:nvSpPr>
            <p:spPr>
              <a:xfrm>
                <a:off x="8582643" y="2618835"/>
                <a:ext cx="3193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Android | iOS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71C330-6813-46E7-A37C-CFA35E857E46}"/>
              </a:ext>
            </a:extLst>
          </p:cNvPr>
          <p:cNvGrpSpPr/>
          <p:nvPr/>
        </p:nvGrpSpPr>
        <p:grpSpPr>
          <a:xfrm>
            <a:off x="8173770" y="1273694"/>
            <a:ext cx="4114653" cy="3342976"/>
            <a:chOff x="8233611" y="1405134"/>
            <a:chExt cx="4114653" cy="33429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41D539-A77B-4372-9AB7-9D6CC4AA3FEF}"/>
                </a:ext>
              </a:extLst>
            </p:cNvPr>
            <p:cNvSpPr txBox="1"/>
            <p:nvPr/>
          </p:nvSpPr>
          <p:spPr>
            <a:xfrm>
              <a:off x="8233611" y="1405134"/>
              <a:ext cx="41146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Nos controles da sua reunião/webinário, clique em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Interpretação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Clique no idioma que você gostaria de ouvir.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Opcional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Para ouvir apenas o idioma interpretado, clique em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Silenciar áudio original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C6AFFA-8827-43FA-BFFF-81E9F9126591}"/>
                </a:ext>
              </a:extLst>
            </p:cNvPr>
            <p:cNvSpPr txBox="1"/>
            <p:nvPr/>
          </p:nvSpPr>
          <p:spPr>
            <a:xfrm>
              <a:off x="8233612" y="3147672"/>
              <a:ext cx="404241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Nos controles da reunião, toque no botão de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mais opções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(três pontos).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Toque em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Interpretação de idioma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Escolha o idioma que deseja ouvir.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Opcional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Toque na chave para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silenciar o áudio original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Toque em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Concluído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996F9B-85C8-4930-8EB2-9F30C0B075B3}"/>
              </a:ext>
            </a:extLst>
          </p:cNvPr>
          <p:cNvGrpSpPr/>
          <p:nvPr/>
        </p:nvGrpSpPr>
        <p:grpSpPr>
          <a:xfrm>
            <a:off x="52501" y="806217"/>
            <a:ext cx="3834070" cy="369332"/>
            <a:chOff x="52501" y="1111015"/>
            <a:chExt cx="3834070" cy="3693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862E88-7768-47DE-A482-F2235A3F3DCA}"/>
                </a:ext>
              </a:extLst>
            </p:cNvPr>
            <p:cNvSpPr/>
            <p:nvPr/>
          </p:nvSpPr>
          <p:spPr>
            <a:xfrm>
              <a:off x="52501" y="1111015"/>
              <a:ext cx="383407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36B30E-25C7-4800-AA57-28B8A3E6D0EF}"/>
                </a:ext>
              </a:extLst>
            </p:cNvPr>
            <p:cNvSpPr txBox="1"/>
            <p:nvPr/>
          </p:nvSpPr>
          <p:spPr>
            <a:xfrm>
              <a:off x="64767" y="1111015"/>
              <a:ext cx="3809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Windows | macOS |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Kliyan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sou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Entènèt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7A4E5B-6E52-4612-8A3C-AA2643D47238}"/>
              </a:ext>
            </a:extLst>
          </p:cNvPr>
          <p:cNvGrpSpPr/>
          <p:nvPr/>
        </p:nvGrpSpPr>
        <p:grpSpPr>
          <a:xfrm>
            <a:off x="53877" y="2610312"/>
            <a:ext cx="3883507" cy="378818"/>
            <a:chOff x="53877" y="2750988"/>
            <a:chExt cx="3883507" cy="378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E13837-02D1-431F-8C7A-03694148D76C}"/>
                </a:ext>
              </a:extLst>
            </p:cNvPr>
            <p:cNvSpPr/>
            <p:nvPr/>
          </p:nvSpPr>
          <p:spPr>
            <a:xfrm>
              <a:off x="53877" y="2750988"/>
              <a:ext cx="38326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89448D-7BE6-4DD5-A040-568CC22EA203}"/>
                </a:ext>
              </a:extLst>
            </p:cNvPr>
            <p:cNvSpPr txBox="1"/>
            <p:nvPr/>
          </p:nvSpPr>
          <p:spPr>
            <a:xfrm>
              <a:off x="55588" y="2760474"/>
              <a:ext cx="3881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Android | iOS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116D98-DA84-49F4-98B7-02486391E795}"/>
              </a:ext>
            </a:extLst>
          </p:cNvPr>
          <p:cNvSpPr txBox="1"/>
          <p:nvPr/>
        </p:nvSpPr>
        <p:spPr>
          <a:xfrm>
            <a:off x="-46890" y="5405540"/>
            <a:ext cx="2813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Listen to the Presentation in English: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AAD4F2-4EF5-41D0-BD8C-CBD076493FC5}"/>
              </a:ext>
            </a:extLst>
          </p:cNvPr>
          <p:cNvGrpSpPr/>
          <p:nvPr/>
        </p:nvGrpSpPr>
        <p:grpSpPr>
          <a:xfrm>
            <a:off x="2965631" y="4897626"/>
            <a:ext cx="3834070" cy="369332"/>
            <a:chOff x="52501" y="1111015"/>
            <a:chExt cx="3834070" cy="36933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1BE950-C354-49DA-90A9-6EAF4289AFE9}"/>
                </a:ext>
              </a:extLst>
            </p:cNvPr>
            <p:cNvSpPr/>
            <p:nvPr/>
          </p:nvSpPr>
          <p:spPr>
            <a:xfrm>
              <a:off x="52501" y="1111015"/>
              <a:ext cx="383407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778623C-ABFB-4B98-9DD8-34EF8C66824F}"/>
                </a:ext>
              </a:extLst>
            </p:cNvPr>
            <p:cNvSpPr txBox="1"/>
            <p:nvPr/>
          </p:nvSpPr>
          <p:spPr>
            <a:xfrm>
              <a:off x="64767" y="1111015"/>
              <a:ext cx="3809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Windows | macOS | Web Browser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956FD8C-7DE3-4480-80D5-D7A9ED068BB5}"/>
              </a:ext>
            </a:extLst>
          </p:cNvPr>
          <p:cNvGrpSpPr/>
          <p:nvPr/>
        </p:nvGrpSpPr>
        <p:grpSpPr>
          <a:xfrm>
            <a:off x="7884654" y="4806384"/>
            <a:ext cx="3883507" cy="378818"/>
            <a:chOff x="53877" y="2750988"/>
            <a:chExt cx="3883507" cy="37881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F730FFE-62A2-4972-9756-270DF9900CA2}"/>
                </a:ext>
              </a:extLst>
            </p:cNvPr>
            <p:cNvSpPr/>
            <p:nvPr/>
          </p:nvSpPr>
          <p:spPr>
            <a:xfrm>
              <a:off x="53877" y="2750988"/>
              <a:ext cx="38326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4B5DDB-B061-4844-ADDF-8C02B35EF9C6}"/>
                </a:ext>
              </a:extLst>
            </p:cNvPr>
            <p:cNvSpPr txBox="1"/>
            <p:nvPr/>
          </p:nvSpPr>
          <p:spPr>
            <a:xfrm>
              <a:off x="55588" y="2760474"/>
              <a:ext cx="3881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Android | iOS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09F6F3-9477-45CE-AAB8-2A32CEA9E69F}"/>
              </a:ext>
            </a:extLst>
          </p:cNvPr>
          <p:cNvSpPr txBox="1"/>
          <p:nvPr/>
        </p:nvSpPr>
        <p:spPr>
          <a:xfrm>
            <a:off x="2743206" y="5321816"/>
            <a:ext cx="427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controls of your meeting or webinar, click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language you want to listen 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(Optional) To hear only the interpreted language, click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Mute original audio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16C48-E69D-46EB-B82E-D5F363C9B3B8}"/>
              </a:ext>
            </a:extLst>
          </p:cNvPr>
          <p:cNvSpPr txBox="1"/>
          <p:nvPr/>
        </p:nvSpPr>
        <p:spPr>
          <a:xfrm>
            <a:off x="7566320" y="5235317"/>
            <a:ext cx="452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meeting, tap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options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button (three dots). controls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Interpretation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the language you want to listen 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(Optional) Turn on the option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mute original audio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79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A5AF93-94A4-42FE-A93A-EEE968C42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7363E1-296D-4927-9C04-20132B8700F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4ADD96-9C22-4B8B-A76E-4C76A9892DA0}"/>
                </a:ext>
              </a:extLst>
            </p:cNvPr>
            <p:cNvSpPr/>
            <p:nvPr/>
          </p:nvSpPr>
          <p:spPr>
            <a:xfrm>
              <a:off x="403645" y="394838"/>
              <a:ext cx="11437008" cy="6053946"/>
            </a:xfrm>
            <a:prstGeom prst="rect">
              <a:avLst/>
            </a:prstGeom>
            <a:solidFill>
              <a:srgbClr val="CCE1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0182DC-0992-4E09-BD7E-A0860704D51D}"/>
              </a:ext>
            </a:extLst>
          </p:cNvPr>
          <p:cNvSpPr txBox="1"/>
          <p:nvPr/>
        </p:nvSpPr>
        <p:spPr>
          <a:xfrm flipH="1">
            <a:off x="779009" y="577622"/>
            <a:ext cx="106346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25254B"/>
                </a:solidFill>
              </a:rPr>
              <a:t>Do you have questions? </a:t>
            </a:r>
            <a:r>
              <a:rPr lang="en-US" sz="32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Please contact: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5B838-0E41-9004-2A6F-C6B2B56BC81A}"/>
              </a:ext>
            </a:extLst>
          </p:cNvPr>
          <p:cNvSpPr txBox="1"/>
          <p:nvPr/>
        </p:nvSpPr>
        <p:spPr>
          <a:xfrm>
            <a:off x="826634" y="1123971"/>
            <a:ext cx="10545185" cy="5173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ts val="4000"/>
              </a:lnSpc>
              <a:buFont typeface="Arial,Sans-Serif"/>
              <a:buChar char="•"/>
            </a:pPr>
            <a:r>
              <a:rPr lang="en-US" sz="24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Clarendon Residents Union (CRU):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ClarendonResidentsUnion@gmail.com</a:t>
            </a:r>
            <a:endParaRPr lang="en-US" b="1">
              <a:solidFill>
                <a:srgbClr val="C00000"/>
              </a:solidFill>
            </a:endParaRPr>
          </a:p>
          <a:p>
            <a:pPr marL="457200" indent="-457200">
              <a:lnSpc>
                <a:spcPts val="4000"/>
              </a:lnSpc>
              <a:buFont typeface="Arial,Sans-Serif"/>
              <a:buChar char="•"/>
            </a:pPr>
            <a:r>
              <a:rPr lang="en-US" sz="24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Developers:   </a:t>
            </a:r>
            <a:endParaRPr lang="en-US">
              <a:solidFill>
                <a:srgbClr val="FFFFFF"/>
              </a:solidFill>
              <a:latin typeface="Gill Sans MT" panose="020B0502020104020203"/>
              <a:ea typeface="Calibri"/>
              <a:cs typeface="Calibri"/>
            </a:endParaRPr>
          </a:p>
          <a:p>
            <a:pPr marL="914400" lvl="1" indent="-457200">
              <a:lnSpc>
                <a:spcPts val="4000"/>
              </a:lnSpc>
              <a:buFont typeface="Courier New"/>
              <a:buChar char="o"/>
            </a:pPr>
            <a:r>
              <a:rPr lang="en-US" sz="2400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Jamie Carroll: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jcarroll@poah.org</a:t>
            </a:r>
            <a:endParaRPr lang="en-US" b="1">
              <a:solidFill>
                <a:srgbClr val="C00000"/>
              </a:solidFill>
            </a:endParaRPr>
          </a:p>
          <a:p>
            <a:pPr marL="914400" lvl="1" indent="-457200">
              <a:lnSpc>
                <a:spcPts val="4000"/>
              </a:lnSpc>
              <a:buFont typeface="Courier New"/>
              <a:buChar char="o"/>
            </a:pPr>
            <a:r>
              <a:rPr lang="pt-BR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Beatriz Gomez-Mouakad:</a:t>
            </a:r>
            <a:r>
              <a:rPr lang="pt-BR" sz="24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bgomez@somervillecdc.org</a:t>
            </a:r>
          </a:p>
          <a:p>
            <a:pPr marL="457200" indent="-457200">
              <a:lnSpc>
                <a:spcPts val="4000"/>
              </a:lnSpc>
              <a:buFont typeface="Arial,Sans-Serif"/>
              <a:buChar char="•"/>
            </a:pPr>
            <a:r>
              <a:rPr lang="en-US" sz="24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Relocation Specialist:</a:t>
            </a:r>
            <a:r>
              <a:rPr lang="en-US" sz="2400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914400" lvl="1" indent="-457200">
              <a:lnSpc>
                <a:spcPts val="4000"/>
              </a:lnSpc>
              <a:buFont typeface="Courier New"/>
              <a:buChar char="o"/>
            </a:pPr>
            <a:r>
              <a:rPr lang="pt-BR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Kamika Marsh:</a:t>
            </a:r>
            <a:r>
              <a:rPr lang="pt-BR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kmarsh@housingopportunities.com;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617-344-9616</a:t>
            </a:r>
          </a:p>
          <a:p>
            <a:pPr marL="457200" indent="-457200">
              <a:lnSpc>
                <a:spcPts val="4000"/>
              </a:lnSpc>
              <a:buFont typeface="Arial,Sans-Serif"/>
              <a:buChar char="•"/>
            </a:pPr>
            <a:r>
              <a:rPr lang="en-US" sz="24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Management Team (POAH Communities):</a:t>
            </a:r>
            <a:endParaRPr lang="en-US" sz="2400">
              <a:solidFill>
                <a:srgbClr val="25254B"/>
              </a:solidFill>
              <a:latin typeface="Calibri"/>
              <a:ea typeface="Calibri"/>
              <a:cs typeface="Calibri"/>
            </a:endParaRPr>
          </a:p>
          <a:p>
            <a:pPr marL="914400" lvl="1" indent="-457200">
              <a:lnSpc>
                <a:spcPts val="4000"/>
              </a:lnSpc>
              <a:buFont typeface="Courier New"/>
              <a:buChar char="o"/>
            </a:pPr>
            <a:r>
              <a:rPr lang="pt-BR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Tomson Wang:</a:t>
            </a:r>
            <a:r>
              <a:rPr lang="pt-BR" sz="2400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BR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jwang@poahcommunities.com; 617-939-1977 </a:t>
            </a:r>
          </a:p>
          <a:p>
            <a:pPr marL="342900" indent="-342900">
              <a:lnSpc>
                <a:spcPts val="4000"/>
              </a:lnSpc>
              <a:buFont typeface="Arial,Sans-Serif"/>
              <a:buChar char="•"/>
            </a:pPr>
            <a:r>
              <a:rPr lang="en-US" sz="2400" b="1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Community Building, Engagement, and Organizing (SCC): </a:t>
            </a:r>
            <a:endParaRPr lang="en-US" sz="24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914400" lvl="1" indent="-457200">
              <a:lnSpc>
                <a:spcPts val="4000"/>
              </a:lnSpc>
              <a:buFont typeface="Courier New,monospace"/>
              <a:buChar char="o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Raul Salinas Ortega:</a:t>
            </a:r>
            <a:r>
              <a:rPr lang="en-US" sz="2400">
                <a:solidFill>
                  <a:srgbClr val="25254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rsalinasortega@somervillecdc.org</a:t>
            </a:r>
            <a:endParaRPr lang="pt-BR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5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C2B3-F3D9-5873-AB58-4A7AE177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FC88A4-92CC-C94F-BA79-5A0326F01E9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82A36B-689F-D9A2-F75E-699BFF0D2EC7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60465A-CF76-B625-D687-627EA59E7658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7E55D2D-DB15-7224-24AC-611E070FE51F}"/>
              </a:ext>
            </a:extLst>
          </p:cNvPr>
          <p:cNvSpPr txBox="1"/>
          <p:nvPr/>
        </p:nvSpPr>
        <p:spPr>
          <a:xfrm>
            <a:off x="708069" y="1817039"/>
            <a:ext cx="10835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F53E9-2FC9-AFB9-D855-3A8869E86433}"/>
              </a:ext>
            </a:extLst>
          </p:cNvPr>
          <p:cNvSpPr txBox="1"/>
          <p:nvPr/>
        </p:nvSpPr>
        <p:spPr>
          <a:xfrm>
            <a:off x="949645" y="2801763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SOIA – Know Your Rights</a:t>
            </a:r>
          </a:p>
        </p:txBody>
      </p:sp>
    </p:spTree>
    <p:extLst>
      <p:ext uri="{BB962C8B-B14F-4D97-AF65-F5344CB8AC3E}">
        <p14:creationId xmlns:p14="http://schemas.microsoft.com/office/powerpoint/2010/main" val="217609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DA648-1ADE-02FC-4CD0-999A6BD29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3" b="1210"/>
          <a:stretch>
            <a:fillRect/>
          </a:stretch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C76DA5-B45F-E362-5F59-27359B2AD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753529"/>
            <a:ext cx="8991600" cy="1645759"/>
          </a:xfrm>
        </p:spPr>
        <p:txBody>
          <a:bodyPr>
            <a:normAutofit fontScale="90000"/>
          </a:bodyPr>
          <a:lstStyle/>
          <a:p>
            <a:br>
              <a:rPr lang="en-US" sz="2100"/>
            </a:br>
            <a:r>
              <a:rPr lang="en-US" sz="2100"/>
              <a:t>CLARENDON RESIDENT MEETING</a:t>
            </a:r>
            <a:br>
              <a:rPr lang="en-US" sz="2100"/>
            </a:br>
            <a:r>
              <a:rPr lang="en-US" sz="2100"/>
              <a:t>January 26, 2026</a:t>
            </a:r>
            <a:br>
              <a:rPr lang="en-US" sz="2100"/>
            </a:br>
            <a:r>
              <a:rPr lang="en-US" sz="2100"/>
              <a:t>rescheduled to February 2, 2026</a:t>
            </a:r>
            <a:br>
              <a:rPr lang="en-US" sz="2100"/>
            </a:b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31526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7E0B8C4-7F1A-4A45-ABEC-CE5EE01E5D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487906-9AD1-461D-8D14-677BCCFDD007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8CF1CE-9220-424D-88C3-90CBE47ACF79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7D9B392-2816-4CD7-B1A5-7B403E96F107}"/>
              </a:ext>
            </a:extLst>
          </p:cNvPr>
          <p:cNvSpPr txBox="1"/>
          <p:nvPr/>
        </p:nvSpPr>
        <p:spPr>
          <a:xfrm>
            <a:off x="833070" y="1531023"/>
            <a:ext cx="1083505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 Needs (Virtual)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POAH &amp; POAH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Clarendon Residents United + Legal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Somerville Community 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City of Somerville – Somerville Office of Immigrant Affairs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27E66-4170-47C1-9B0B-D4B043EFF8B6}"/>
              </a:ext>
            </a:extLst>
          </p:cNvPr>
          <p:cNvSpPr txBox="1"/>
          <p:nvPr/>
        </p:nvSpPr>
        <p:spPr>
          <a:xfrm>
            <a:off x="833070" y="700026"/>
            <a:ext cx="380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92735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E9A32-316B-9292-1F27-6ED784D8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4EF490-765C-A7E9-DCEF-211A96BB85B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AAF33C-CAD7-0BE2-A9E3-8EF00173626B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C84D3D-EA81-861C-C580-FCBD761EB168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A6EAEA-BF0D-F062-35A3-78AE63D32CE0}"/>
              </a:ext>
            </a:extLst>
          </p:cNvPr>
          <p:cNvSpPr txBox="1"/>
          <p:nvPr/>
        </p:nvSpPr>
        <p:spPr>
          <a:xfrm>
            <a:off x="708069" y="1817039"/>
            <a:ext cx="10835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Resident Announcements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Your Rights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Hours &amp; Upcoming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0E0B6-FB1A-FDFB-F67B-DCCDA8977514}"/>
              </a:ext>
            </a:extLst>
          </p:cNvPr>
          <p:cNvSpPr txBox="1"/>
          <p:nvPr/>
        </p:nvSpPr>
        <p:spPr>
          <a:xfrm>
            <a:off x="1012580" y="759853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258705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FD304-9E20-4E7C-47C8-DA73E6AF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1C8AD6-3FF3-319C-624C-BB40F6C67D7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326BFE-EBBF-B3DB-16C6-D49F95719236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13FA10-3CEB-A733-204C-5B95A29462D0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6CFCB9-E8AC-4BD2-8F73-00960A2E9C91}"/>
              </a:ext>
            </a:extLst>
          </p:cNvPr>
          <p:cNvSpPr txBox="1"/>
          <p:nvPr/>
        </p:nvSpPr>
        <p:spPr>
          <a:xfrm>
            <a:off x="708068" y="1495559"/>
            <a:ext cx="7373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pick up after your animals.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 Work Orders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online through Rent Café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or call the office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Community Impact Coordinator hired, starts in February 16</a:t>
            </a:r>
            <a:r>
              <a:rPr lang="en-US" sz="2800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Kenlyne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Exume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Monthly CRU meeting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Elections – we will discuss more at our next meeting on February 23,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49063-FEF9-BF51-7CA4-A9861F6254A2}"/>
              </a:ext>
            </a:extLst>
          </p:cNvPr>
          <p:cNvSpPr txBox="1"/>
          <p:nvPr/>
        </p:nvSpPr>
        <p:spPr>
          <a:xfrm>
            <a:off x="1012579" y="632416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Resident Announcements: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2E8A8-9151-B950-D68C-C2DD5E1C9864}"/>
              </a:ext>
            </a:extLst>
          </p:cNvPr>
          <p:cNvSpPr txBox="1"/>
          <p:nvPr/>
        </p:nvSpPr>
        <p:spPr>
          <a:xfrm>
            <a:off x="8081943" y="1240916"/>
            <a:ext cx="3338089" cy="4862870"/>
          </a:xfrm>
          <a:prstGeom prst="rect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617-616-2424</a:t>
            </a:r>
          </a:p>
          <a:p>
            <a:pPr algn="ctr"/>
            <a:r>
              <a:rPr lang="en-US"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 1 </a:t>
            </a:r>
          </a:p>
          <a:p>
            <a:pPr algn="ctr"/>
            <a:r>
              <a:rPr lang="en-US"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</a:p>
          <a:p>
            <a:pPr algn="ctr"/>
            <a:r>
              <a:rPr lang="en-US"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</a:p>
          <a:p>
            <a:pPr lvl="1" algn="ctr"/>
            <a:r>
              <a:rPr lang="en-US" sz="32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 2 </a:t>
            </a:r>
          </a:p>
          <a:p>
            <a:pPr lvl="1" algn="ctr"/>
            <a:r>
              <a:rPr lang="en-US" sz="32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</a:p>
          <a:p>
            <a:pPr lvl="1" algn="ctr"/>
            <a:r>
              <a:rPr lang="en-US" sz="32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Clarendon Residents United</a:t>
            </a:r>
          </a:p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F042F-2198-CA25-2B83-5490462CB1DD}"/>
              </a:ext>
            </a:extLst>
          </p:cNvPr>
          <p:cNvSpPr txBox="1"/>
          <p:nvPr/>
        </p:nvSpPr>
        <p:spPr>
          <a:xfrm>
            <a:off x="1012579" y="5581412"/>
            <a:ext cx="67395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20stephenson@poahcommunities.com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FC64F-32DF-50FB-8C95-E481C9F52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5C70F9-9510-EABF-FF44-96B16AEDA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633809-FCAF-C869-23E5-9B91D639EAB6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28D648-AAB9-8351-66CB-DAB91EF04ABF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6C718E-E26F-C44B-EC25-5957E88BD6F0}"/>
              </a:ext>
            </a:extLst>
          </p:cNvPr>
          <p:cNvSpPr txBox="1"/>
          <p:nvPr/>
        </p:nvSpPr>
        <p:spPr>
          <a:xfrm>
            <a:off x="982983" y="548904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Trash Room Guidance: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4B357-545F-7FA7-3BF0-2706CE79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533" y="980115"/>
            <a:ext cx="3523204" cy="2642403"/>
          </a:xfrm>
          <a:prstGeom prst="rect">
            <a:avLst/>
          </a:prstGeom>
        </p:spPr>
      </p:pic>
      <p:pic>
        <p:nvPicPr>
          <p:cNvPr id="1026" name="Picture 2" descr="16,200+ Folded Box Stock Photos ...">
            <a:extLst>
              <a:ext uri="{FF2B5EF4-FFF2-40B4-BE49-F238E27FC236}">
                <a16:creationId xmlns:a16="http://schemas.microsoft.com/office/drawing/2014/main" id="{31336B3A-D094-1D4D-89CD-19E92446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30" y="37347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C6665-6566-0EEB-39D1-E8BD4FA2B6ED}"/>
              </a:ext>
            </a:extLst>
          </p:cNvPr>
          <p:cNvSpPr txBox="1"/>
          <p:nvPr/>
        </p:nvSpPr>
        <p:spPr>
          <a:xfrm>
            <a:off x="708069" y="1379901"/>
            <a:ext cx="73127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 using 13-gallon kitchen bags or smaller, not big black contractor bags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Cardboard must be broken down.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 </a:t>
            </a:r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Recycling</a:t>
            </a: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big black bins or make sure to push the </a:t>
            </a:r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</a:t>
            </a: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button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larger items, please call the office to coordinate disposal.</a:t>
            </a:r>
          </a:p>
        </p:txBody>
      </p:sp>
    </p:spTree>
    <p:extLst>
      <p:ext uri="{BB962C8B-B14F-4D97-AF65-F5344CB8AC3E}">
        <p14:creationId xmlns:p14="http://schemas.microsoft.com/office/powerpoint/2010/main" val="363255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90EC5-F40F-0FB5-5774-E1492FD0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5275B86-0299-D656-0917-776C5283BD0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6F46BB-1F43-83A4-5DEC-19AECE42DD68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CFD791-EA4E-6BDB-706C-4614A52996E2}"/>
                </a:ext>
              </a:extLst>
            </p:cNvPr>
            <p:cNvSpPr/>
            <p:nvPr/>
          </p:nvSpPr>
          <p:spPr>
            <a:xfrm>
              <a:off x="523875" y="466725"/>
              <a:ext cx="11077575" cy="592455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3EB9B7D-B9A8-ADDB-2695-DF6A8F86856F}"/>
              </a:ext>
            </a:extLst>
          </p:cNvPr>
          <p:cNvSpPr txBox="1"/>
          <p:nvPr/>
        </p:nvSpPr>
        <p:spPr>
          <a:xfrm>
            <a:off x="982983" y="548904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 Information: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67E8B-1DCA-5F4F-C2F0-40E59E7E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5" y="1395141"/>
            <a:ext cx="9474072" cy="4823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4B0277-6063-99E2-7116-B610D7D56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678" y="3668555"/>
            <a:ext cx="1309609" cy="19536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C397E-DB1E-AE0E-EE3E-227DF1A8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71" y="3697156"/>
            <a:ext cx="1348772" cy="1954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7970D-B7F1-D286-8006-A8FAA793A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232" y="3726979"/>
            <a:ext cx="1275856" cy="189525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4C8CDDF-57AB-38C0-311B-18B6C886C8DD}"/>
              </a:ext>
            </a:extLst>
          </p:cNvPr>
          <p:cNvSpPr/>
          <p:nvPr/>
        </p:nvSpPr>
        <p:spPr>
          <a:xfrm>
            <a:off x="2682240" y="1584960"/>
            <a:ext cx="4789714" cy="4563291"/>
          </a:xfrm>
          <a:custGeom>
            <a:avLst/>
            <a:gdLst>
              <a:gd name="csX0" fmla="*/ 1071154 w 4789714"/>
              <a:gd name="csY0" fmla="*/ 1889760 h 4563291"/>
              <a:gd name="csX1" fmla="*/ 1158240 w 4789714"/>
              <a:gd name="csY1" fmla="*/ 1811383 h 4563291"/>
              <a:gd name="csX2" fmla="*/ 2177143 w 4789714"/>
              <a:gd name="csY2" fmla="*/ 1506583 h 4563291"/>
              <a:gd name="csX3" fmla="*/ 1471749 w 4789714"/>
              <a:gd name="csY3" fmla="*/ 687977 h 4563291"/>
              <a:gd name="csX4" fmla="*/ 505097 w 4789714"/>
              <a:gd name="csY4" fmla="*/ 1297577 h 4563291"/>
              <a:gd name="csX5" fmla="*/ 0 w 4789714"/>
              <a:gd name="csY5" fmla="*/ 400594 h 4563291"/>
              <a:gd name="csX6" fmla="*/ 696686 w 4789714"/>
              <a:gd name="csY6" fmla="*/ 0 h 4563291"/>
              <a:gd name="csX7" fmla="*/ 4789714 w 4789714"/>
              <a:gd name="csY7" fmla="*/ 52251 h 4563291"/>
              <a:gd name="csX8" fmla="*/ 4763589 w 4789714"/>
              <a:gd name="csY8" fmla="*/ 4537166 h 4563291"/>
              <a:gd name="csX9" fmla="*/ 2673531 w 4789714"/>
              <a:gd name="csY9" fmla="*/ 4563291 h 4563291"/>
              <a:gd name="csX10" fmla="*/ 3100251 w 4789714"/>
              <a:gd name="csY10" fmla="*/ 3875314 h 4563291"/>
              <a:gd name="csX11" fmla="*/ 3222171 w 4789714"/>
              <a:gd name="csY11" fmla="*/ 3405051 h 4563291"/>
              <a:gd name="csX12" fmla="*/ 2647406 w 4789714"/>
              <a:gd name="csY12" fmla="*/ 3178629 h 4563291"/>
              <a:gd name="csX13" fmla="*/ 2037806 w 4789714"/>
              <a:gd name="csY13" fmla="*/ 2804160 h 4563291"/>
              <a:gd name="csX14" fmla="*/ 1428206 w 4789714"/>
              <a:gd name="csY14" fmla="*/ 2290354 h 4563291"/>
              <a:gd name="csX15" fmla="*/ 1071154 w 4789714"/>
              <a:gd name="csY15" fmla="*/ 1889760 h 45632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4789714" h="4563291">
                <a:moveTo>
                  <a:pt x="1071154" y="1889760"/>
                </a:moveTo>
                <a:lnTo>
                  <a:pt x="1158240" y="1811383"/>
                </a:lnTo>
                <a:lnTo>
                  <a:pt x="2177143" y="1506583"/>
                </a:lnTo>
                <a:lnTo>
                  <a:pt x="1471749" y="687977"/>
                </a:lnTo>
                <a:lnTo>
                  <a:pt x="505097" y="1297577"/>
                </a:lnTo>
                <a:lnTo>
                  <a:pt x="0" y="400594"/>
                </a:lnTo>
                <a:lnTo>
                  <a:pt x="696686" y="0"/>
                </a:lnTo>
                <a:lnTo>
                  <a:pt x="4789714" y="52251"/>
                </a:lnTo>
                <a:lnTo>
                  <a:pt x="4763589" y="4537166"/>
                </a:lnTo>
                <a:lnTo>
                  <a:pt x="2673531" y="4563291"/>
                </a:lnTo>
                <a:lnTo>
                  <a:pt x="3100251" y="3875314"/>
                </a:lnTo>
                <a:lnTo>
                  <a:pt x="3222171" y="3405051"/>
                </a:lnTo>
                <a:lnTo>
                  <a:pt x="2647406" y="3178629"/>
                </a:lnTo>
                <a:lnTo>
                  <a:pt x="2037806" y="2804160"/>
                </a:lnTo>
                <a:lnTo>
                  <a:pt x="1428206" y="2290354"/>
                </a:lnTo>
                <a:lnTo>
                  <a:pt x="1071154" y="1889760"/>
                </a:lnTo>
                <a:close/>
              </a:path>
            </a:pathLst>
          </a:custGeom>
          <a:blipFill dpi="0" rotWithShape="1">
            <a:blip r:embed="rId6">
              <a:alphaModFix amt="65000"/>
            </a:blip>
            <a:srcRect/>
            <a:tile tx="0" ty="0" sx="100000" sy="100000" flip="none" algn="tl"/>
          </a:blipFill>
          <a:ln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45000"/>
                    <a:lumOff val="55000"/>
                    <a:alpha val="49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C6581-17A7-0895-ABBD-C344272664AE}"/>
              </a:ext>
            </a:extLst>
          </p:cNvPr>
          <p:cNvSpPr txBox="1"/>
          <p:nvPr/>
        </p:nvSpPr>
        <p:spPr>
          <a:xfrm>
            <a:off x="4738737" y="3530773"/>
            <a:ext cx="120898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FENCED OFF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ZONE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4DCBBE-9B75-1551-9592-7F9DAD74AC37}"/>
              </a:ext>
            </a:extLst>
          </p:cNvPr>
          <p:cNvSpPr txBox="1"/>
          <p:nvPr/>
        </p:nvSpPr>
        <p:spPr>
          <a:xfrm>
            <a:off x="3794052" y="2571444"/>
            <a:ext cx="12830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TEMPORARY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PARKING LOT</a:t>
            </a:r>
          </a:p>
        </p:txBody>
      </p:sp>
    </p:spTree>
    <p:extLst>
      <p:ext uri="{BB962C8B-B14F-4D97-AF65-F5344CB8AC3E}">
        <p14:creationId xmlns:p14="http://schemas.microsoft.com/office/powerpoint/2010/main" val="129772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95C3E-CCAF-C33B-160F-8DC08579C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5A7BE73-FF30-C1C0-B75F-BD051D81DD2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66939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8D198C-BD82-27EB-3E41-FBB328398B59}"/>
                </a:ext>
              </a:extLst>
            </p:cNvPr>
            <p:cNvSpPr/>
            <p:nvPr/>
          </p:nvSpPr>
          <p:spPr>
            <a:xfrm>
              <a:off x="0" y="-66939"/>
              <a:ext cx="12192000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776A73-08A0-47F3-FD7C-4574955BC07A}"/>
                </a:ext>
              </a:extLst>
            </p:cNvPr>
            <p:cNvSpPr/>
            <p:nvPr/>
          </p:nvSpPr>
          <p:spPr>
            <a:xfrm>
              <a:off x="420913" y="293911"/>
              <a:ext cx="11340191" cy="61263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695AEC-3F6C-8608-68F8-3ADCF9AAE28E}"/>
              </a:ext>
            </a:extLst>
          </p:cNvPr>
          <p:cNvSpPr txBox="1"/>
          <p:nvPr/>
        </p:nvSpPr>
        <p:spPr>
          <a:xfrm flipH="1">
            <a:off x="649954" y="417397"/>
            <a:ext cx="1019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2 Updates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2FB8F3-BD90-75AC-1709-54BE3567AFC7}"/>
              </a:ext>
            </a:extLst>
          </p:cNvPr>
          <p:cNvSpPr/>
          <p:nvPr/>
        </p:nvSpPr>
        <p:spPr>
          <a:xfrm>
            <a:off x="630853" y="4770322"/>
            <a:ext cx="10930294" cy="157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89E1D-33FC-2EC7-4CBD-26ADE479C9B6}"/>
              </a:ext>
            </a:extLst>
          </p:cNvPr>
          <p:cNvSpPr txBox="1"/>
          <p:nvPr/>
        </p:nvSpPr>
        <p:spPr>
          <a:xfrm>
            <a:off x="527502" y="1016082"/>
            <a:ext cx="6902811" cy="38010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 funding has been received! 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Construction will begin in mid-2026 after Building E is complete and fully leased &amp; new financing is in place</a:t>
            </a:r>
            <a:endParaRPr lang="en-US" sz="24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anticipated to be completed in 2028, with building fully leased up in 2029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 includes Building D (58 units) and Townhomes (34 units), along with a Head Start classroom and playground, </a:t>
            </a:r>
            <a:r>
              <a:rPr lang="en-US" sz="2400" b="1">
                <a:solidFill>
                  <a:prstClr val="black"/>
                </a:solidFill>
                <a:latin typeface="Calibri" panose="020F0502020204030204"/>
              </a:rPr>
              <a:t>community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garden, and park space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A2A1-49D5-C46A-1E01-27F9A158B01A}"/>
              </a:ext>
            </a:extLst>
          </p:cNvPr>
          <p:cNvSpPr txBox="1"/>
          <p:nvPr/>
        </p:nvSpPr>
        <p:spPr>
          <a:xfrm>
            <a:off x="2416628" y="5032626"/>
            <a:ext cx="89537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Note: This is likely the final growing season for the current Clarendon Hill garden. The development team is working with SHA to identify a possible interim garden option during Phase 2 construction.</a:t>
            </a:r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56E53B-EE90-DB0D-4CAC-4EEE5CAAA1A5}"/>
              </a:ext>
            </a:extLst>
          </p:cNvPr>
          <p:cNvGrpSpPr/>
          <p:nvPr/>
        </p:nvGrpSpPr>
        <p:grpSpPr>
          <a:xfrm>
            <a:off x="708454" y="4805840"/>
            <a:ext cx="1817032" cy="1470218"/>
            <a:chOff x="468086" y="4591052"/>
            <a:chExt cx="1962150" cy="1621971"/>
          </a:xfrm>
        </p:grpSpPr>
        <p:pic>
          <p:nvPicPr>
            <p:cNvPr id="5" name="Graphic 4" descr="Plant with solid fill">
              <a:extLst>
                <a:ext uri="{FF2B5EF4-FFF2-40B4-BE49-F238E27FC236}">
                  <a16:creationId xmlns:a16="http://schemas.microsoft.com/office/drawing/2014/main" id="{D73A48BD-5CDE-A985-C784-8CB45D680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8086" y="4591052"/>
              <a:ext cx="1281793" cy="1390649"/>
            </a:xfrm>
            <a:prstGeom prst="rect">
              <a:avLst/>
            </a:prstGeom>
          </p:spPr>
        </p:pic>
        <p:pic>
          <p:nvPicPr>
            <p:cNvPr id="7" name="Graphic 6" descr="Plant with solid fill">
              <a:extLst>
                <a:ext uri="{FF2B5EF4-FFF2-40B4-BE49-F238E27FC236}">
                  <a16:creationId xmlns:a16="http://schemas.microsoft.com/office/drawing/2014/main" id="{855128FA-153A-5F5D-6DCB-AF3184F7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66158" y="4795158"/>
              <a:ext cx="1064078" cy="1145721"/>
            </a:xfrm>
            <a:prstGeom prst="rect">
              <a:avLst/>
            </a:prstGeom>
          </p:spPr>
        </p:pic>
        <p:pic>
          <p:nvPicPr>
            <p:cNvPr id="8" name="Graphic 7" descr="Plant with solid fill">
              <a:extLst>
                <a:ext uri="{FF2B5EF4-FFF2-40B4-BE49-F238E27FC236}">
                  <a16:creationId xmlns:a16="http://schemas.microsoft.com/office/drawing/2014/main" id="{CEA326B2-318D-4FB8-1D81-8C30444A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4659" y="4904015"/>
              <a:ext cx="1172935" cy="130900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61B3481-A5E8-99FA-151F-E5986DACC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2" y="1572767"/>
            <a:ext cx="4267586" cy="24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971B-E697-0052-8605-7D18BA6E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B15737-021E-1294-9FC4-3743F6F08D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4CC6D-52F0-3949-9512-7FBDACCD0BB9}"/>
              </a:ext>
            </a:extLst>
          </p:cNvPr>
          <p:cNvSpPr txBox="1"/>
          <p:nvPr/>
        </p:nvSpPr>
        <p:spPr>
          <a:xfrm>
            <a:off x="708069" y="1817039"/>
            <a:ext cx="10835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63A40-65A8-6864-90B7-0252A6F99574}"/>
              </a:ext>
            </a:extLst>
          </p:cNvPr>
          <p:cNvSpPr txBox="1"/>
          <p:nvPr/>
        </p:nvSpPr>
        <p:spPr>
          <a:xfrm>
            <a:off x="1012580" y="759853"/>
            <a:ext cx="102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 Site Plan: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678AC-1F3F-892B-B5FF-A102BF922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31" y="1175351"/>
            <a:ext cx="4139291" cy="2359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CF3A0-4B8B-900B-0834-9CA74AC0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66" t="1174" r="16377" b="6999"/>
          <a:stretch>
            <a:fillRect/>
          </a:stretch>
        </p:blipFill>
        <p:spPr>
          <a:xfrm>
            <a:off x="117519" y="139128"/>
            <a:ext cx="7035991" cy="6579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67925-AA81-A5D1-9B6E-3E70F1191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029" y="3950864"/>
            <a:ext cx="4664297" cy="2434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360B54-D47D-7241-AF4D-FBCB6960909D}"/>
              </a:ext>
            </a:extLst>
          </p:cNvPr>
          <p:cNvSpPr txBox="1"/>
          <p:nvPr/>
        </p:nvSpPr>
        <p:spPr>
          <a:xfrm>
            <a:off x="7372715" y="147086"/>
            <a:ext cx="456261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 Site Plan</a:t>
            </a:r>
          </a:p>
        </p:txBody>
      </p:sp>
    </p:spTree>
    <p:extLst>
      <p:ext uri="{BB962C8B-B14F-4D97-AF65-F5344CB8AC3E}">
        <p14:creationId xmlns:p14="http://schemas.microsoft.com/office/powerpoint/2010/main" val="145078003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8B6D1E41A1B4FB06EDEC3DB09DF68" ma:contentTypeVersion="18" ma:contentTypeDescription="Create a new document." ma:contentTypeScope="" ma:versionID="e07b6bfdcdcf243efff8fc74dfe23155">
  <xsd:schema xmlns:xsd="http://www.w3.org/2001/XMLSchema" xmlns:xs="http://www.w3.org/2001/XMLSchema" xmlns:p="http://schemas.microsoft.com/office/2006/metadata/properties" xmlns:ns2="d6b4cd13-8a23-415e-a252-ba3f50093328" xmlns:ns3="e0eae6d8-a846-493d-801b-90dfd4f276ec" targetNamespace="http://schemas.microsoft.com/office/2006/metadata/properties" ma:root="true" ma:fieldsID="d5e103f332f8de9351e763fde504003d" ns2:_="" ns3:_="">
    <xsd:import namespace="d6b4cd13-8a23-415e-a252-ba3f50093328"/>
    <xsd:import namespace="e0eae6d8-a846-493d-801b-90dfd4f27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4cd13-8a23-415e-a252-ba3f50093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68ee5c5-0061-4348-a05d-d7f14f447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ae6d8-a846-493d-801b-90dfd4f27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9c202b-9752-459a-92fa-0d419479bec2}" ma:internalName="TaxCatchAll" ma:showField="CatchAllData" ma:web="e0eae6d8-a846-493d-801b-90dfd4f27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b4cd13-8a23-415e-a252-ba3f50093328">
      <Terms xmlns="http://schemas.microsoft.com/office/infopath/2007/PartnerControls"/>
    </lcf76f155ced4ddcb4097134ff3c332f>
    <TaxCatchAll xmlns="e0eae6d8-a846-493d-801b-90dfd4f276e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E8D800-8F0B-443D-9854-081ACAFCF01A}">
  <ds:schemaRefs>
    <ds:schemaRef ds:uri="d6b4cd13-8a23-415e-a252-ba3f50093328"/>
    <ds:schemaRef ds:uri="e0eae6d8-a846-493d-801b-90dfd4f276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0C03DF-A171-468E-AA81-5B841747DC6B}">
  <ds:schemaRefs>
    <ds:schemaRef ds:uri="d6b4cd13-8a23-415e-a252-ba3f50093328"/>
    <ds:schemaRef ds:uri="e0eae6d8-a846-493d-801b-90dfd4f276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9DDADD-9283-4670-99D5-C0F51E56E6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804</Words>
  <Application>Microsoft Office PowerPoint</Application>
  <PresentationFormat>Widescreen</PresentationFormat>
  <Paragraphs>106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Arial,Sans-Serif</vt:lpstr>
      <vt:lpstr>Calibri</vt:lpstr>
      <vt:lpstr>Calibri Light</vt:lpstr>
      <vt:lpstr>Courier New</vt:lpstr>
      <vt:lpstr>Courier New,monospace</vt:lpstr>
      <vt:lpstr>Gill Sans MT</vt:lpstr>
      <vt:lpstr>Parcel</vt:lpstr>
      <vt:lpstr>1_Office Theme</vt:lpstr>
      <vt:lpstr>Kijan pou w koute tradiksyon lang lan:</vt:lpstr>
      <vt:lpstr> CLARENDON RESIDENT MEETING January 26, 2026 rescheduled to February 2, 2026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Mian</dc:creator>
  <cp:lastModifiedBy>Cory Mian</cp:lastModifiedBy>
  <cp:revision>1</cp:revision>
  <dcterms:created xsi:type="dcterms:W3CDTF">2020-06-02T01:52:20Z</dcterms:created>
  <dcterms:modified xsi:type="dcterms:W3CDTF">2026-02-03T22:01:17Z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0x010100A3B8B6D1E41A1B4FB06EDEC3DB09DF68</vt:lpwstr>
  </property>
  <property fmtid="{D5CDD505-2E9C-101B-9397-08002B2CF9AE}" pid="3" name="MediaServiceImageTags">
    <vt:lpwstr/>
  </property>
</Properties>
</file>