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  <p:sldMasterId id="2147483768" r:id="rId5"/>
  </p:sldMasterIdLst>
  <p:notesMasterIdLst>
    <p:notesMasterId r:id="rId18"/>
  </p:notesMasterIdLst>
  <p:sldIdLst>
    <p:sldId id="374" r:id="rId6"/>
    <p:sldId id="256" r:id="rId7"/>
    <p:sldId id="257" r:id="rId8"/>
    <p:sldId id="362" r:id="rId9"/>
    <p:sldId id="375" r:id="rId10"/>
    <p:sldId id="376" r:id="rId11"/>
    <p:sldId id="377" r:id="rId12"/>
    <p:sldId id="378" r:id="rId13"/>
    <p:sldId id="366" r:id="rId14"/>
    <p:sldId id="360" r:id="rId15"/>
    <p:sldId id="333" r:id="rId16"/>
    <p:sldId id="26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35B710F-CCFA-52EE-60E1-270FE318DF05}" name="Pancho Mackin-Plankey" initials="PM" userId="S::PMackinPlankey@somervillecdc.org::489b4bff-10a3-4b2e-b780-f31cd4c61699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vana LaChapelle" initials="GL" lastIdx="1" clrIdx="0">
    <p:extLst>
      <p:ext uri="{19B8F6BF-5375-455C-9EA6-DF929625EA0E}">
        <p15:presenceInfo xmlns:p15="http://schemas.microsoft.com/office/powerpoint/2012/main" userId="S::glachapelle@somervillecdc.org::e0058033-e872-4ac1-85b2-2ce76ed5df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254B"/>
    <a:srgbClr val="8ABAD4"/>
    <a:srgbClr val="CCE1EC"/>
    <a:srgbClr val="8DC6C9"/>
    <a:srgbClr val="654439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8" y="11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525C2-5D09-41A8-8DD3-FD9ECD3CF694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257EEC-14F3-4E26-91BD-9C022867F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08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57EEC-14F3-4E26-91BD-9C022867F6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0326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1E37F-3E62-901C-84F8-CAA3691B4E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32495CA-EBFA-347F-A859-F0C58BC896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81A42E-CA70-C1E2-DCA8-78CC1EEAC5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BB42B8-1E35-906F-C3BB-A8820754B8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57EEC-14F3-4E26-91BD-9C022867F6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9020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07364D-AD1E-DA75-B2CA-A87FC20BD3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FB87E0-EF04-2169-4862-4EFAD87A90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B205AAE-AD5D-924C-9823-12D6C217FC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AD91C-C238-5671-AD16-FAE7779BF8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57EEC-14F3-4E26-91BD-9C022867F62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543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8A834B-7359-BFCD-520F-E6E2F1250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C60489-CFEF-F0DF-126D-6C28761D32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2758A5-71CF-4704-39EA-A5E34A209D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sz="1200">
              <a:solidFill>
                <a:schemeClr val="bg1"/>
              </a:solidFill>
              <a:ea typeface="Calibri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26B482-A0F6-C57A-FDA6-722AC92E2F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257EEC-14F3-4E26-91BD-9C022867F6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28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663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9821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8210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42D4A-43FD-45A5-B692-CC89EBC111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D96A2C-C8A8-4929-ABB9-100D80122E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B9B39-4919-4D31-8108-7D601B78E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1470-2ABA-4D73-81F4-2C012B1CA41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1D80E-900A-48C7-A41A-11734E118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43DA32-966B-43B3-80F6-6CEDCB9C8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0206-1CFC-4E4E-94B1-7A72E76C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0530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BEC94-3F7A-44FA-9218-34806C536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B48CE-872A-4E0B-A780-E5DA1D35B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7CF697-F6F1-46E9-943B-B28B60EEA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1470-2ABA-4D73-81F4-2C012B1CA41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50F14D-0689-4984-8C42-072BF65B1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825284-758E-4B94-BABF-1E0F03309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0206-1CFC-4E4E-94B1-7A72E76C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51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6B5D-9ECD-4DE3-9C8F-35925ADE9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BA0E76-FC7B-4192-9D0A-ED77CEECED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4DB1A-E38F-4976-B29D-2076CE7B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1470-2ABA-4D73-81F4-2C012B1CA41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171FE-CBE8-4DEC-A8A9-1138146FA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64FDE-2978-4C93-A9DA-1AD4EEEB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0206-1CFC-4E4E-94B1-7A72E76C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434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483C1-C605-43FE-9F60-51278DA81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2A2DA-83DD-4CEA-BA7B-04BC0DB53A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A93DC2-C153-4D31-B41D-1D79C9B9E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6D8CF0-934A-4DF9-95B2-1FA8CA2F0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1470-2ABA-4D73-81F4-2C012B1CA41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78621A-5A8E-4FC3-A162-8CED6E17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CDD388-FBF0-4652-80D5-DE7B1F15B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0206-1CFC-4E4E-94B1-7A72E76C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831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1E079-B850-432F-87E5-89F905859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1CDCF0-23CA-4619-8801-DF945F7F0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01EE00-BDC6-4B49-A51B-B87F72AB19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5052AE-03D5-4A99-8364-27F5845BA7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2BD3A8-2971-482B-93C3-847AD2DB27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FB9835-3F9C-4E55-A891-3EC926224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1470-2ABA-4D73-81F4-2C012B1CA41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2C5FFD-804C-41DB-AD56-E38FFBE84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C82F95-E5C6-46F9-B046-3F10A7765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0206-1CFC-4E4E-94B1-7A72E76C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38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6436F-D8D1-48AF-A9D3-992F3F68D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CF766F-B6A6-490E-9521-E11DF55C2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1470-2ABA-4D73-81F4-2C012B1CA41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565DC-8DF5-4F67-AAF5-AF925F3AC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86D4B7-03B8-436A-B3A4-6D1E8B25A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0206-1CFC-4E4E-94B1-7A72E76C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1762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AADEB6-02C2-468B-941F-D7C77B4A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1470-2ABA-4D73-81F4-2C012B1CA41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687A18-5B62-49A7-8AB4-30DD0332D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CF9329-C3DF-4F6E-BD95-6FCFD2E78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0206-1CFC-4E4E-94B1-7A72E76C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750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BB0B2C-3DE7-439D-A3A3-2068934C33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41879D-C67A-49A6-AC0D-875DCA127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04F70-B137-4931-889D-FDBDCD97F2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32DFF3-2F04-4923-A275-1B99B0B289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1470-2ABA-4D73-81F4-2C012B1CA41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31D969-440C-411B-A1C0-CE592540C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5577B-B53B-495E-B07D-D29D2032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0206-1CFC-4E4E-94B1-7A72E76C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00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496927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98186-A677-4D82-B89C-EC81B5D63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D03C1F-A98C-4BB5-A1CE-C3CB86A08F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00863C-7213-4C37-B00A-B0B243583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708AC1-946D-40F2-99CD-4256335A9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1470-2ABA-4D73-81F4-2C012B1CA41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E3E58-6E0A-472C-852D-7211F3B7B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3CF2EA-3129-4B2B-9570-44E4E2449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0206-1CFC-4E4E-94B1-7A72E76C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4889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5DA26-9F42-4C5D-8BD8-2762BFB72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D39EDAB-6F4C-4BC7-ACC1-B76FD6D15E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767E3-B549-4F5E-889F-46BAE5A5B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1470-2ABA-4D73-81F4-2C012B1CA41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C6787-B812-448D-8736-246AF665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A4705-2EC7-4E10-9683-B1F31F7DD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0206-1CFC-4E4E-94B1-7A72E76C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965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7A00AC-9DE1-4BF0-A338-28EAE91D3E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33648E-C448-4675-8740-0E2AC39E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4B4CA1-305A-414C-986C-01CB97050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E1470-2ABA-4D73-81F4-2C012B1CA41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FF9B5F-BAAE-4343-8336-1CF354AD5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D0230B-2554-44FF-BF1C-6FED7C138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2F0206-1CFC-4E4E-94B1-7A72E76C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432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9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11/24/2025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8219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979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26162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581502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98860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ED291B17-9318-49DB-B28B-6E5994AE9581}" type="datetime1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2460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0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68CA668-C93A-4F5F-9AD5-7053A8346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70CE08-D6FB-44F4-B10E-96D8DAA91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6DAFD-C10E-4CDE-B964-542EE1D307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470-2ABA-4D73-81F4-2C012B1CA41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4EC881-CABE-4FAB-A635-98C19BCE3D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982BC-6797-4668-A723-1071AD1103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2F0206-1CFC-4E4E-94B1-7A72E76CB8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3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wilmerc@sha-web.or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sv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C5C7C8C1-C646-47D7-BEDE-8F3B364B0DC7}"/>
              </a:ext>
            </a:extLst>
          </p:cNvPr>
          <p:cNvSpPr/>
          <p:nvPr/>
        </p:nvSpPr>
        <p:spPr>
          <a:xfrm>
            <a:off x="8196304" y="3471058"/>
            <a:ext cx="395365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1D99B-FA46-492A-B81D-CFED2BBAC6AC}"/>
              </a:ext>
            </a:extLst>
          </p:cNvPr>
          <p:cNvSpPr/>
          <p:nvPr/>
        </p:nvSpPr>
        <p:spPr>
          <a:xfrm>
            <a:off x="-7359" y="9237"/>
            <a:ext cx="3953659" cy="4762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BF951C-39E6-4D27-9BF8-AA274EABAE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501" y="63306"/>
            <a:ext cx="3852410" cy="982980"/>
          </a:xfrm>
        </p:spPr>
        <p:txBody>
          <a:bodyPr anchor="t">
            <a:normAutofit/>
          </a:bodyPr>
          <a:lstStyle/>
          <a:p>
            <a:r>
              <a:rPr lang="en-US" sz="2000" b="1" dirty="0" err="1">
                <a:latin typeface="+mn-lt"/>
              </a:rPr>
              <a:t>Kijan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pou</a:t>
            </a:r>
            <a:r>
              <a:rPr lang="en-US" sz="2000" b="1" dirty="0">
                <a:latin typeface="+mn-lt"/>
              </a:rPr>
              <a:t> w </a:t>
            </a:r>
            <a:r>
              <a:rPr lang="en-US" sz="2000" b="1" dirty="0" err="1">
                <a:latin typeface="+mn-lt"/>
              </a:rPr>
              <a:t>koute</a:t>
            </a:r>
            <a:r>
              <a:rPr lang="en-US" sz="2000" b="1" dirty="0">
                <a:latin typeface="+mn-lt"/>
              </a:rPr>
              <a:t> </a:t>
            </a:r>
            <a:r>
              <a:rPr lang="en-US" sz="2000" b="1" dirty="0" err="1">
                <a:latin typeface="+mn-lt"/>
              </a:rPr>
              <a:t>tradiksyon</a:t>
            </a:r>
            <a:br>
              <a:rPr lang="en-US" sz="2000" b="1" dirty="0">
                <a:latin typeface="+mn-lt"/>
              </a:rPr>
            </a:br>
            <a:r>
              <a:rPr lang="en-US" sz="2000" b="1" dirty="0">
                <a:latin typeface="+mn-lt"/>
              </a:rPr>
              <a:t>lang </a:t>
            </a:r>
            <a:r>
              <a:rPr lang="en-US" sz="2000" b="1" dirty="0" err="1">
                <a:latin typeface="+mn-lt"/>
              </a:rPr>
              <a:t>lan</a:t>
            </a:r>
            <a:r>
              <a:rPr lang="en-US" sz="2000" b="1" dirty="0">
                <a:latin typeface="+mn-lt"/>
              </a:rPr>
              <a:t>: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423A1C19-86FD-4E28-B964-F04128255CF3}"/>
              </a:ext>
            </a:extLst>
          </p:cNvPr>
          <p:cNvGrpSpPr/>
          <p:nvPr/>
        </p:nvGrpSpPr>
        <p:grpSpPr>
          <a:xfrm>
            <a:off x="39199" y="1299627"/>
            <a:ext cx="3879014" cy="3600920"/>
            <a:chOff x="39199" y="1416857"/>
            <a:chExt cx="3879014" cy="360092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816D7DF-69E0-4A36-BB4B-16EB74EAC838}"/>
                </a:ext>
              </a:extLst>
            </p:cNvPr>
            <p:cNvSpPr txBox="1"/>
            <p:nvPr/>
          </p:nvSpPr>
          <p:spPr>
            <a:xfrm>
              <a:off x="39199" y="1416857"/>
              <a:ext cx="387901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kontwòl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reyinyon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/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oswa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webinar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klike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sou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Entèpretasyon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Klike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sou lang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ta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renmen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tande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Opsyonèl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w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tande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sèlman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entèprete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a,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klike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sou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Ansil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Original Audio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4150DA2-AB3F-4E2A-9987-EF299C821B7A}"/>
                </a:ext>
              </a:extLst>
            </p:cNvPr>
            <p:cNvSpPr txBox="1"/>
            <p:nvPr/>
          </p:nvSpPr>
          <p:spPr>
            <a:xfrm>
              <a:off x="39199" y="3171118"/>
              <a:ext cx="3879014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Nan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kontwòl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reyinyon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tape sou bouton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plis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twa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pwan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Tape sou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Entèpretasyon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Lang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Chwazi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lang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vle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tande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Opsyonèl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Tape sou bouton </a:t>
              </a:r>
              <a:r>
                <a:rPr kumimoji="0" lang="en-US" sz="1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pou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mete son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orijinal</a:t>
              </a: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la sou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silans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Tape </a:t>
              </a:r>
              <a:r>
                <a:rPr kumimoji="0" lang="en-US" sz="1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Fini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endPara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E18E3D6-EDD9-443C-B654-4C585CB08401}"/>
              </a:ext>
            </a:extLst>
          </p:cNvPr>
          <p:cNvSpPr/>
          <p:nvPr/>
        </p:nvSpPr>
        <p:spPr>
          <a:xfrm>
            <a:off x="4009078" y="9236"/>
            <a:ext cx="4092450" cy="476205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D75B5B-6E0E-4B4B-8357-969E6D676CF0}"/>
              </a:ext>
            </a:extLst>
          </p:cNvPr>
          <p:cNvSpPr txBox="1">
            <a:spLocks/>
          </p:cNvSpPr>
          <p:nvPr/>
        </p:nvSpPr>
        <p:spPr>
          <a:xfrm>
            <a:off x="4102678" y="60819"/>
            <a:ext cx="3905250" cy="14084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Cómo escuchar la interpretación de idiomas: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AFF792F4-970C-4526-8A26-A1FD90CA6DC8}"/>
              </a:ext>
            </a:extLst>
          </p:cNvPr>
          <p:cNvGrpSpPr/>
          <p:nvPr/>
        </p:nvGrpSpPr>
        <p:grpSpPr>
          <a:xfrm>
            <a:off x="4078474" y="792007"/>
            <a:ext cx="3953658" cy="2201491"/>
            <a:chOff x="4087033" y="918827"/>
            <a:chExt cx="3953658" cy="2201491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69FC87D-141C-4107-81EF-8FBBFABAA1F2}"/>
                </a:ext>
              </a:extLst>
            </p:cNvPr>
            <p:cNvGrpSpPr/>
            <p:nvPr/>
          </p:nvGrpSpPr>
          <p:grpSpPr>
            <a:xfrm>
              <a:off x="4087033" y="918827"/>
              <a:ext cx="3953658" cy="371971"/>
              <a:chOff x="4098055" y="918827"/>
              <a:chExt cx="3953658" cy="371971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1F449827-F58C-46C8-A057-078C27391F8C}"/>
                  </a:ext>
                </a:extLst>
              </p:cNvPr>
              <p:cNvSpPr/>
              <p:nvPr/>
            </p:nvSpPr>
            <p:spPr>
              <a:xfrm>
                <a:off x="4098055" y="918827"/>
                <a:ext cx="395365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18B3ED9-3FFB-4C7A-AE81-A34015705192}"/>
                  </a:ext>
                </a:extLst>
              </p:cNvPr>
              <p:cNvSpPr txBox="1"/>
              <p:nvPr/>
            </p:nvSpPr>
            <p:spPr>
              <a:xfrm>
                <a:off x="4425775" y="921466"/>
                <a:ext cx="33075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Windows | macOS | </a:t>
                </a:r>
                <a:r>
                  <a:rPr kumimoji="0" lang="en-US" sz="1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Cliente</a:t>
                </a: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web</a:t>
                </a: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A69F7B5-CFFD-487D-B5F1-609405F563F7}"/>
                </a:ext>
              </a:extLst>
            </p:cNvPr>
            <p:cNvGrpSpPr/>
            <p:nvPr/>
          </p:nvGrpSpPr>
          <p:grpSpPr>
            <a:xfrm>
              <a:off x="4087033" y="2715820"/>
              <a:ext cx="3953658" cy="404498"/>
              <a:chOff x="4098827" y="2613345"/>
              <a:chExt cx="3953658" cy="404498"/>
            </a:xfrm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AE0635BD-3EC5-4168-9562-29B7821083C7}"/>
                  </a:ext>
                </a:extLst>
              </p:cNvPr>
              <p:cNvSpPr/>
              <p:nvPr/>
            </p:nvSpPr>
            <p:spPr>
              <a:xfrm>
                <a:off x="4098827" y="2613345"/>
                <a:ext cx="395365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AE5D29C-E60C-4EE6-8BD6-E9EF7E85E4D3}"/>
                  </a:ext>
                </a:extLst>
              </p:cNvPr>
              <p:cNvSpPr txBox="1"/>
              <p:nvPr/>
            </p:nvSpPr>
            <p:spPr>
              <a:xfrm>
                <a:off x="4835496" y="2648511"/>
                <a:ext cx="25703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Android | iOS</a:t>
                </a:r>
              </a:p>
            </p:txBody>
          </p:sp>
        </p:grp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00646AB3-E20C-49D0-A232-FA6F87F4705E}"/>
              </a:ext>
            </a:extLst>
          </p:cNvPr>
          <p:cNvSpPr txBox="1"/>
          <p:nvPr/>
        </p:nvSpPr>
        <p:spPr>
          <a:xfrm>
            <a:off x="4077934" y="1297140"/>
            <a:ext cx="406162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los controles de tu reunión o seminario web, haz clic en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Interpretación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Haz clic en el idioma que deseas escuchar.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Opcional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Para escuchar solo el idioma interpretado, haz clic en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Silenciar audio original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539410-BF8C-4FF1-AC21-2C2D45A35FEE}"/>
              </a:ext>
            </a:extLst>
          </p:cNvPr>
          <p:cNvSpPr txBox="1"/>
          <p:nvPr/>
        </p:nvSpPr>
        <p:spPr>
          <a:xfrm>
            <a:off x="4077934" y="3039676"/>
            <a:ext cx="387718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 los controles de la reunión, toca el botón de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más opciones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(tres puntos).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Toca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Interpretación de idiomas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Selecciona el idioma que deseas escuchar.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Opcional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Activa la opción para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silenciar el audio original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Toca </a:t>
            </a: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Listo</a:t>
            </a:r>
            <a:r>
              <a:rPr kumimoji="0" lang="es-E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04BEFE-4801-41A8-B8BC-FE2D25EABA3D}"/>
              </a:ext>
            </a:extLst>
          </p:cNvPr>
          <p:cNvSpPr/>
          <p:nvPr/>
        </p:nvSpPr>
        <p:spPr>
          <a:xfrm>
            <a:off x="8173771" y="9237"/>
            <a:ext cx="4042410" cy="4762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285F75-1BFC-456C-B077-D68D136FEC7B}"/>
              </a:ext>
            </a:extLst>
          </p:cNvPr>
          <p:cNvSpPr txBox="1">
            <a:spLocks/>
          </p:cNvSpPr>
          <p:nvPr/>
        </p:nvSpPr>
        <p:spPr>
          <a:xfrm>
            <a:off x="8375207" y="49096"/>
            <a:ext cx="3639539" cy="14084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Como ouvir a interpretação de idiomas: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j-ea"/>
              <a:cs typeface="+mj-cs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E7ADFCC-A3EC-44F4-A6ED-C3120051F1E5}"/>
              </a:ext>
            </a:extLst>
          </p:cNvPr>
          <p:cNvGrpSpPr/>
          <p:nvPr/>
        </p:nvGrpSpPr>
        <p:grpSpPr>
          <a:xfrm>
            <a:off x="8192821" y="780284"/>
            <a:ext cx="4004310" cy="2185400"/>
            <a:chOff x="8179768" y="911724"/>
            <a:chExt cx="4004310" cy="2185400"/>
          </a:xfrm>
        </p:grpSpPr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9C328C3D-E6CB-45DB-80D1-4910D68C3EA1}"/>
                </a:ext>
              </a:extLst>
            </p:cNvPr>
            <p:cNvGrpSpPr/>
            <p:nvPr/>
          </p:nvGrpSpPr>
          <p:grpSpPr>
            <a:xfrm>
              <a:off x="8179768" y="911724"/>
              <a:ext cx="4004310" cy="369332"/>
              <a:chOff x="8183117" y="911724"/>
              <a:chExt cx="4004310" cy="369332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73DE7297-DCAE-4162-B5A5-94BEFCDC3D47}"/>
                  </a:ext>
                </a:extLst>
              </p:cNvPr>
              <p:cNvSpPr/>
              <p:nvPr/>
            </p:nvSpPr>
            <p:spPr>
              <a:xfrm>
                <a:off x="8208443" y="911724"/>
                <a:ext cx="395365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ACC688B-169B-4F25-AFB7-4622CE783456}"/>
                  </a:ext>
                </a:extLst>
              </p:cNvPr>
              <p:cNvSpPr txBox="1"/>
              <p:nvPr/>
            </p:nvSpPr>
            <p:spPr>
              <a:xfrm>
                <a:off x="8183117" y="911724"/>
                <a:ext cx="400431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pt-BR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Windows | macOS | Cliente da web</a:t>
                </a:r>
                <a:endParaRPr kumimoji="0" lang="pt-BR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B6E95460-8CB2-479C-9FD3-326EF83C34D8}"/>
                </a:ext>
              </a:extLst>
            </p:cNvPr>
            <p:cNvGrpSpPr/>
            <p:nvPr/>
          </p:nvGrpSpPr>
          <p:grpSpPr>
            <a:xfrm>
              <a:off x="8205094" y="2715820"/>
              <a:ext cx="3953658" cy="381304"/>
              <a:chOff x="8224561" y="2606863"/>
              <a:chExt cx="3953658" cy="381304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E26DC8A2-E92F-4D33-B49B-AB55451C918C}"/>
                  </a:ext>
                </a:extLst>
              </p:cNvPr>
              <p:cNvSpPr/>
              <p:nvPr/>
            </p:nvSpPr>
            <p:spPr>
              <a:xfrm>
                <a:off x="8224561" y="2606863"/>
                <a:ext cx="3953658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2E149A5-0C7B-41B0-8D0F-CDFF90F1055B}"/>
                  </a:ext>
                </a:extLst>
              </p:cNvPr>
              <p:cNvSpPr txBox="1"/>
              <p:nvPr/>
            </p:nvSpPr>
            <p:spPr>
              <a:xfrm>
                <a:off x="8582643" y="2618835"/>
                <a:ext cx="31938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4472C4">
                        <a:lumMod val="75000"/>
                      </a:srgbClr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Android | iOS</a:t>
                </a:r>
              </a:p>
            </p:txBody>
          </p:sp>
        </p:grp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7071C330-6813-46E7-A37C-CFA35E857E46}"/>
              </a:ext>
            </a:extLst>
          </p:cNvPr>
          <p:cNvGrpSpPr/>
          <p:nvPr/>
        </p:nvGrpSpPr>
        <p:grpSpPr>
          <a:xfrm>
            <a:off x="8173770" y="1273694"/>
            <a:ext cx="4114653" cy="3342976"/>
            <a:chOff x="8233611" y="1405134"/>
            <a:chExt cx="4114653" cy="3342976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F41D539-A77B-4372-9AB7-9D6CC4AA3FEF}"/>
                </a:ext>
              </a:extLst>
            </p:cNvPr>
            <p:cNvSpPr txBox="1"/>
            <p:nvPr/>
          </p:nvSpPr>
          <p:spPr>
            <a:xfrm>
              <a:off x="8233611" y="1405134"/>
              <a:ext cx="4114653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Nos controles da sua reunião/webinário, clique em 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Interpretação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Clique no idioma que você gostaria de ouvir.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Opcional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Para ouvir apenas o idioma interpretado, clique em 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Silenciar áudio original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8C6AFFA-8827-43FA-BFFF-81E9F9126591}"/>
                </a:ext>
              </a:extLst>
            </p:cNvPr>
            <p:cNvSpPr txBox="1"/>
            <p:nvPr/>
          </p:nvSpPr>
          <p:spPr>
            <a:xfrm>
              <a:off x="8233612" y="3147672"/>
              <a:ext cx="4042410" cy="16004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Nos controles da reunião, toque no botão de 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mais opções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(três pontos).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Toque em 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Interpretação de idioma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Escolha o idioma que deseja ouvir.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(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Opcional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 Toque na chave para 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silenciar o áudio original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Toque em </a:t>
              </a:r>
              <a:r>
                <a:rPr kumimoji="0" lang="pt-BR" sz="1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Concluído</a:t>
              </a:r>
              <a:r>
                <a:rPr kumimoji="0" lang="pt-B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.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1996F9B-85C8-4930-8EB2-9F30C0B075B3}"/>
              </a:ext>
            </a:extLst>
          </p:cNvPr>
          <p:cNvGrpSpPr/>
          <p:nvPr/>
        </p:nvGrpSpPr>
        <p:grpSpPr>
          <a:xfrm>
            <a:off x="52501" y="806217"/>
            <a:ext cx="3834070" cy="369332"/>
            <a:chOff x="52501" y="1111015"/>
            <a:chExt cx="3834070" cy="369332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2862E88-7768-47DE-A482-F2235A3F3DCA}"/>
                </a:ext>
              </a:extLst>
            </p:cNvPr>
            <p:cNvSpPr/>
            <p:nvPr/>
          </p:nvSpPr>
          <p:spPr>
            <a:xfrm>
              <a:off x="52501" y="1111015"/>
              <a:ext cx="383407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36B30E-25C7-4800-AA57-28B8A3E6D0EF}"/>
                </a:ext>
              </a:extLst>
            </p:cNvPr>
            <p:cNvSpPr txBox="1"/>
            <p:nvPr/>
          </p:nvSpPr>
          <p:spPr>
            <a:xfrm>
              <a:off x="64767" y="1111015"/>
              <a:ext cx="38095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Windows | macOS |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Kliyan</a:t>
              </a: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sou </a:t>
              </a:r>
              <a:r>
                <a:rPr kumimoji="0" lang="en-US" sz="1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Entènèt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E7A4E5B-6E52-4612-8A3C-AA2643D47238}"/>
              </a:ext>
            </a:extLst>
          </p:cNvPr>
          <p:cNvGrpSpPr/>
          <p:nvPr/>
        </p:nvGrpSpPr>
        <p:grpSpPr>
          <a:xfrm>
            <a:off x="53877" y="2610312"/>
            <a:ext cx="3883507" cy="378818"/>
            <a:chOff x="53877" y="2750988"/>
            <a:chExt cx="3883507" cy="378818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27E13837-02D1-431F-8C7A-03694148D76C}"/>
                </a:ext>
              </a:extLst>
            </p:cNvPr>
            <p:cNvSpPr/>
            <p:nvPr/>
          </p:nvSpPr>
          <p:spPr>
            <a:xfrm>
              <a:off x="53877" y="2750988"/>
              <a:ext cx="383269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E89448D-7BE6-4DD5-A040-568CC22EA203}"/>
                </a:ext>
              </a:extLst>
            </p:cNvPr>
            <p:cNvSpPr txBox="1"/>
            <p:nvPr/>
          </p:nvSpPr>
          <p:spPr>
            <a:xfrm>
              <a:off x="55588" y="2760474"/>
              <a:ext cx="3881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Android | iOS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9116D98-DA84-49F4-98B7-02486391E795}"/>
              </a:ext>
            </a:extLst>
          </p:cNvPr>
          <p:cNvSpPr txBox="1"/>
          <p:nvPr/>
        </p:nvSpPr>
        <p:spPr>
          <a:xfrm>
            <a:off x="-46890" y="5405540"/>
            <a:ext cx="2813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How to Listen to the Presentation in English: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5AAD4F2-4EF5-41D0-BD8C-CBD076493FC5}"/>
              </a:ext>
            </a:extLst>
          </p:cNvPr>
          <p:cNvGrpSpPr/>
          <p:nvPr/>
        </p:nvGrpSpPr>
        <p:grpSpPr>
          <a:xfrm>
            <a:off x="2965631" y="4897626"/>
            <a:ext cx="3834070" cy="369332"/>
            <a:chOff x="52501" y="1111015"/>
            <a:chExt cx="3834070" cy="3693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751BE950-C354-49DA-90A9-6EAF4289AFE9}"/>
                </a:ext>
              </a:extLst>
            </p:cNvPr>
            <p:cNvSpPr/>
            <p:nvPr/>
          </p:nvSpPr>
          <p:spPr>
            <a:xfrm>
              <a:off x="52501" y="1111015"/>
              <a:ext cx="3834070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778623C-ABFB-4B98-9DD8-34EF8C66824F}"/>
                </a:ext>
              </a:extLst>
            </p:cNvPr>
            <p:cNvSpPr txBox="1"/>
            <p:nvPr/>
          </p:nvSpPr>
          <p:spPr>
            <a:xfrm>
              <a:off x="64767" y="1111015"/>
              <a:ext cx="38095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Windows | macOS | Web Browser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956FD8C-7DE3-4480-80D5-D7A9ED068BB5}"/>
              </a:ext>
            </a:extLst>
          </p:cNvPr>
          <p:cNvGrpSpPr/>
          <p:nvPr/>
        </p:nvGrpSpPr>
        <p:grpSpPr>
          <a:xfrm>
            <a:off x="7884654" y="4806384"/>
            <a:ext cx="3883507" cy="378818"/>
            <a:chOff x="53877" y="2750988"/>
            <a:chExt cx="3883507" cy="378818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F730FFE-62A2-4972-9756-270DF9900CA2}"/>
                </a:ext>
              </a:extLst>
            </p:cNvPr>
            <p:cNvSpPr/>
            <p:nvPr/>
          </p:nvSpPr>
          <p:spPr>
            <a:xfrm>
              <a:off x="53877" y="2750988"/>
              <a:ext cx="383269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04B5DDB-B061-4844-ADDF-8C02B35EF9C6}"/>
                </a:ext>
              </a:extLst>
            </p:cNvPr>
            <p:cNvSpPr txBox="1"/>
            <p:nvPr/>
          </p:nvSpPr>
          <p:spPr>
            <a:xfrm>
              <a:off x="55588" y="2760474"/>
              <a:ext cx="38817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4472C4">
                      <a:lumMod val="75000"/>
                    </a:srgb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Android | iOS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D309F6F3-9477-45CE-AAB8-2A32CEA9E69F}"/>
              </a:ext>
            </a:extLst>
          </p:cNvPr>
          <p:cNvSpPr txBox="1"/>
          <p:nvPr/>
        </p:nvSpPr>
        <p:spPr>
          <a:xfrm>
            <a:off x="2743206" y="5321816"/>
            <a:ext cx="42789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controls of your meeting or webinar, click 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Interpretation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Click on the language you want to listen 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(Optional) To hear only the interpreted language, click on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Mute original audio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416C48-E69D-46EB-B82E-D5F363C9B3B8}"/>
              </a:ext>
            </a:extLst>
          </p:cNvPr>
          <p:cNvSpPr txBox="1"/>
          <p:nvPr/>
        </p:nvSpPr>
        <p:spPr>
          <a:xfrm>
            <a:off x="7566320" y="5235317"/>
            <a:ext cx="45201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 the meeting, tap the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More options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button (three dots). controls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Tap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 Interpretation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the language you want to listen to.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(Optional) Turn on the option to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mute original audio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Tap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9797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D6B24-EE79-DE50-2863-9F837872A8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F4FDF22A-59DA-DD97-D888-3D7AF56E3A4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66939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855A612-A101-E1C1-73AF-14CF339540B1}"/>
                </a:ext>
              </a:extLst>
            </p:cNvPr>
            <p:cNvSpPr/>
            <p:nvPr/>
          </p:nvSpPr>
          <p:spPr>
            <a:xfrm>
              <a:off x="0" y="-66939"/>
              <a:ext cx="12192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C627863-BEE1-99F9-5368-F3456747DE31}"/>
                </a:ext>
              </a:extLst>
            </p:cNvPr>
            <p:cNvSpPr/>
            <p:nvPr/>
          </p:nvSpPr>
          <p:spPr>
            <a:xfrm>
              <a:off x="523875" y="466725"/>
              <a:ext cx="11077575" cy="59245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45F02E-0551-6133-43B4-028EBB290B3C}"/>
              </a:ext>
            </a:extLst>
          </p:cNvPr>
          <p:cNvSpPr txBox="1"/>
          <p:nvPr/>
        </p:nvSpPr>
        <p:spPr>
          <a:xfrm flipH="1">
            <a:off x="606412" y="591565"/>
            <a:ext cx="101951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u="sng">
                <a:solidFill>
                  <a:prstClr val="black"/>
                </a:solidFill>
                <a:latin typeface="Calibri Light" panose="020F0302020204030204"/>
                <a:ea typeface="+mj-ea"/>
                <a:cs typeface="+mj-cs"/>
              </a:rPr>
              <a:t>SHA Office Hours</a:t>
            </a:r>
            <a:endParaRPr lang="en-US" sz="4000" b="1" u="sng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62DE097-B409-CA66-31D3-119ACC127F19}"/>
              </a:ext>
            </a:extLst>
          </p:cNvPr>
          <p:cNvSpPr txBox="1"/>
          <p:nvPr/>
        </p:nvSpPr>
        <p:spPr>
          <a:xfrm>
            <a:off x="904876" y="1580318"/>
            <a:ext cx="10383610" cy="369331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latin typeface="Aptos"/>
                <a:ea typeface="Calibri"/>
                <a:cs typeface="Calibri"/>
              </a:rPr>
              <a:t>Tuesday: 8AM – 4PM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600" b="1" dirty="0">
                <a:solidFill>
                  <a:schemeClr val="bg1"/>
                </a:solidFill>
                <a:effectLst/>
                <a:latin typeface="Aptos"/>
                <a:ea typeface="Calibri"/>
                <a:cs typeface="Calibri"/>
              </a:rPr>
              <a:t>Thursday 8</a:t>
            </a:r>
            <a:r>
              <a:rPr lang="en-US" sz="2600" b="1" dirty="0">
                <a:solidFill>
                  <a:schemeClr val="bg1"/>
                </a:solidFill>
                <a:latin typeface="Aptos"/>
                <a:ea typeface="Calibri"/>
                <a:cs typeface="Calibri"/>
              </a:rPr>
              <a:t>AM – 7PM</a:t>
            </a:r>
          </a:p>
          <a:p>
            <a:pPr marL="457200" marR="0" lvl="0" indent="-4572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2600" dirty="0">
              <a:solidFill>
                <a:schemeClr val="bg1"/>
              </a:solidFill>
              <a:effectLst/>
              <a:latin typeface="Aptos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If you need to meet outside of these hours, you can schedule an appointment by calling 617-666-0425 or 617-625-1152, ext. 805, or by emailing </a:t>
            </a:r>
            <a:r>
              <a:rPr lang="en-US" sz="2600" u="sng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wilmerc@sha-web.org</a:t>
            </a:r>
            <a:r>
              <a:rPr lang="en-US" sz="26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</a:rPr>
              <a:t>. </a:t>
            </a:r>
          </a:p>
          <a:p>
            <a:pPr marL="0" marR="0">
              <a:buNone/>
            </a:pPr>
            <a:endParaRPr lang="en-US" sz="2600" dirty="0">
              <a:solidFill>
                <a:schemeClr val="bg1"/>
              </a:solidFill>
              <a:effectLst/>
              <a:latin typeface="Aptos" panose="020B0004020202020204" pitchFamily="34" charset="0"/>
              <a:ea typeface="Aptos" panose="020B0004020202020204" pitchFamily="34" charset="0"/>
            </a:endParaRPr>
          </a:p>
          <a:p>
            <a:pPr marL="457200" marR="0" indent="-45720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bg1"/>
                </a:solidFill>
                <a:latin typeface="Aptos"/>
                <a:ea typeface="Aptos" panose="020B0004020202020204" pitchFamily="34" charset="0"/>
              </a:rPr>
              <a:t>You can also </a:t>
            </a:r>
            <a:r>
              <a:rPr lang="en-US" sz="2600" dirty="0">
                <a:solidFill>
                  <a:schemeClr val="bg1"/>
                </a:solidFill>
                <a:effectLst/>
                <a:latin typeface="Aptos"/>
                <a:ea typeface="Aptos" panose="020B0004020202020204" pitchFamily="34" charset="0"/>
              </a:rPr>
              <a:t>contact maintenance directly for any maintenance emergencies or to submit work order requests at 617-625-4425. </a:t>
            </a:r>
          </a:p>
        </p:txBody>
      </p:sp>
    </p:spTree>
    <p:extLst>
      <p:ext uri="{BB962C8B-B14F-4D97-AF65-F5344CB8AC3E}">
        <p14:creationId xmlns:p14="http://schemas.microsoft.com/office/powerpoint/2010/main" val="1891735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8637B8-D05F-7E76-E1D2-68AD99CC32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89C05A2F-B1D6-BCB7-C0B8-5F290303DE7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66939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FB18D0-51B8-0DB2-1739-B051E15B52FE}"/>
                </a:ext>
              </a:extLst>
            </p:cNvPr>
            <p:cNvSpPr/>
            <p:nvPr/>
          </p:nvSpPr>
          <p:spPr>
            <a:xfrm>
              <a:off x="0" y="-66939"/>
              <a:ext cx="12192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/>
                <a:t>                       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1EBBBB6-8A66-2FBC-8FAC-19DE5107D0C7}"/>
                </a:ext>
              </a:extLst>
            </p:cNvPr>
            <p:cNvSpPr/>
            <p:nvPr/>
          </p:nvSpPr>
          <p:spPr>
            <a:xfrm>
              <a:off x="217890" y="176439"/>
              <a:ext cx="11742579" cy="6348814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FFE0342D-1910-6FCB-4F30-00715297F3B5}"/>
              </a:ext>
            </a:extLst>
          </p:cNvPr>
          <p:cNvSpPr/>
          <p:nvPr/>
        </p:nvSpPr>
        <p:spPr>
          <a:xfrm>
            <a:off x="214989" y="220105"/>
            <a:ext cx="11797249" cy="6375895"/>
          </a:xfrm>
          <a:prstGeom prst="rect">
            <a:avLst/>
          </a:prstGeom>
          <a:solidFill>
            <a:srgbClr val="CCE1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7F3B45-2F6D-3A2E-2A8A-2FD011CF68DB}"/>
              </a:ext>
            </a:extLst>
          </p:cNvPr>
          <p:cNvSpPr txBox="1"/>
          <p:nvPr/>
        </p:nvSpPr>
        <p:spPr>
          <a:xfrm flipH="1">
            <a:off x="1320272" y="563173"/>
            <a:ext cx="5232397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kumimoji="0" lang="en-US" sz="4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Upcoming Events</a:t>
            </a:r>
            <a:endParaRPr lang="en-US" sz="4800" b="1" u="sng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301C680-4A7A-2DDD-35BB-93F40F5C8F5C}"/>
              </a:ext>
            </a:extLst>
          </p:cNvPr>
          <p:cNvSpPr txBox="1"/>
          <p:nvPr/>
        </p:nvSpPr>
        <p:spPr>
          <a:xfrm>
            <a:off x="352183" y="1579444"/>
            <a:ext cx="7797329" cy="319574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Resident Celebration: 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Saturday, December 20</a:t>
            </a:r>
            <a:r>
              <a:rPr lang="en-US" sz="2400" b="1" baseline="30000" dirty="0">
                <a:solidFill>
                  <a:schemeClr val="bg1"/>
                </a:solidFill>
                <a:latin typeface="Calibri" panose="020F0502020204030204"/>
              </a:rPr>
              <a:t>th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/>
              </a:rPr>
              <a:t> Onsite</a:t>
            </a:r>
            <a:endParaRPr kumimoji="0" lang="en-US" sz="2400" b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286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kumimoji="0" lang="en-US" sz="2400" b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HOU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/>
              </a:rPr>
              <a:t>IS ON SITE: 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Monday-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Friday</a:t>
            </a:r>
            <a:r>
              <a:rPr kumimoji="0" lang="en-US" sz="280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Calibri" panose="020F0502020204030204"/>
              </a:rPr>
              <a:t>8am-4pm</a:t>
            </a:r>
            <a:endParaRPr lang="en-US" sz="2400" b="0" i="0" u="none" strike="noStrike" baseline="0" dirty="0">
              <a:solidFill>
                <a:prstClr val="black"/>
              </a:solidFill>
              <a:latin typeface="Calibri"/>
              <a:ea typeface="Calibri"/>
              <a:cs typeface="Calibri"/>
            </a:endParaRPr>
          </a:p>
          <a:p>
            <a:pPr marL="2286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POAHC IS ON SITE AT </a:t>
            </a:r>
            <a:r>
              <a:rPr lang="en-US" sz="24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278 POWDER HOUSE BLVD, #14B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: </a:t>
            </a:r>
          </a:p>
          <a:p>
            <a:pPr marL="685800" lvl="1" indent="-228600" defTabSz="914400">
              <a:spcBef>
                <a:spcPts val="1000"/>
              </a:spcBef>
              <a:buFont typeface="Courier New" panose="020B0604020202020204" pitchFamily="34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Monday-Thursday 8am-4:30pm  </a:t>
            </a:r>
            <a:endParaRPr lang="en-US" dirty="0">
              <a:solidFill>
                <a:schemeClr val="bg1"/>
              </a:solidFill>
              <a:latin typeface="Gill Sans MT" panose="020B0502020104020203"/>
              <a:ea typeface="Calibri"/>
              <a:cs typeface="Calibri"/>
            </a:endParaRPr>
          </a:p>
          <a:p>
            <a:pPr marL="685800" lvl="1" indent="-228600" defTabSz="914400">
              <a:spcBef>
                <a:spcPts val="1000"/>
              </a:spcBef>
              <a:buFont typeface="Courier New" panose="020B0604020202020204" pitchFamily="34" charset="0"/>
              <a:buChar char="o"/>
              <a:defRPr/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Friday 8a-2:30p</a:t>
            </a:r>
            <a:endParaRPr lang="en-US" sz="2800" b="1" dirty="0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  <a:p>
            <a:pPr marL="228600" indent="-228600" defTabSz="914400">
              <a:spcBef>
                <a:spcPts val="1000"/>
              </a:spcBef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CRU Office Space:</a:t>
            </a:r>
            <a:r>
              <a:rPr lang="en-US" sz="24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139 Alewife Brook Pkwy #17C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9352290-FF3C-18C9-078C-52DCA2D764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2782" y="3567315"/>
            <a:ext cx="3920548" cy="261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843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8A5AF93-94A4-42FE-A93A-EEE968C42B3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D7363E1-296D-4927-9C04-20132B8700F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A4ADD96-9C22-4B8B-A76E-4C76A9892DA0}"/>
                </a:ext>
              </a:extLst>
            </p:cNvPr>
            <p:cNvSpPr/>
            <p:nvPr/>
          </p:nvSpPr>
          <p:spPr>
            <a:xfrm>
              <a:off x="403645" y="394838"/>
              <a:ext cx="11437008" cy="6053946"/>
            </a:xfrm>
            <a:prstGeom prst="rect">
              <a:avLst/>
            </a:prstGeom>
            <a:solidFill>
              <a:srgbClr val="CCE1E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BD0182DC-0992-4E09-BD7E-A0860704D51D}"/>
              </a:ext>
            </a:extLst>
          </p:cNvPr>
          <p:cNvSpPr txBox="1"/>
          <p:nvPr/>
        </p:nvSpPr>
        <p:spPr>
          <a:xfrm flipH="1">
            <a:off x="779009" y="577622"/>
            <a:ext cx="10634663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rgbClr val="25254B"/>
                </a:solidFill>
              </a:rPr>
              <a:t>Do you have questions? </a:t>
            </a:r>
            <a:r>
              <a:rPr lang="en-US" sz="3200" b="1">
                <a:solidFill>
                  <a:srgbClr val="25254B"/>
                </a:solidFill>
                <a:latin typeface="Calibri"/>
                <a:ea typeface="Calibri"/>
                <a:cs typeface="Calibri"/>
              </a:rPr>
              <a:t>Please contact:</a:t>
            </a:r>
            <a:endParaRPr lang="en-US" sz="320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C15B838-0E41-9004-2A6F-C6B2B56BC81A}"/>
              </a:ext>
            </a:extLst>
          </p:cNvPr>
          <p:cNvSpPr txBox="1"/>
          <p:nvPr/>
        </p:nvSpPr>
        <p:spPr>
          <a:xfrm>
            <a:off x="826634" y="1123971"/>
            <a:ext cx="10545185" cy="51732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lnSpc>
                <a:spcPts val="4000"/>
              </a:lnSpc>
              <a:buFont typeface="Arial,Sans-Serif"/>
              <a:buChar char="•"/>
            </a:pPr>
            <a:r>
              <a:rPr lang="en-US" sz="2400" b="1" dirty="0">
                <a:solidFill>
                  <a:srgbClr val="25254B"/>
                </a:solidFill>
                <a:latin typeface="Calibri"/>
                <a:ea typeface="Calibri"/>
                <a:cs typeface="Calibri"/>
              </a:rPr>
              <a:t>Clarendon Residents Union (CRU):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ClarendonResidentsUnion@gmail.com</a:t>
            </a:r>
            <a:endParaRPr lang="en-US" b="1" dirty="0">
              <a:solidFill>
                <a:srgbClr val="C00000"/>
              </a:solidFill>
            </a:endParaRPr>
          </a:p>
          <a:p>
            <a:pPr marL="457200" indent="-457200">
              <a:lnSpc>
                <a:spcPts val="4000"/>
              </a:lnSpc>
              <a:buFont typeface="Arial,Sans-Serif"/>
              <a:buChar char="•"/>
            </a:pPr>
            <a:r>
              <a:rPr lang="en-US" sz="2400" b="1" dirty="0">
                <a:solidFill>
                  <a:srgbClr val="25254B"/>
                </a:solidFill>
                <a:latin typeface="Calibri"/>
                <a:ea typeface="Calibri"/>
                <a:cs typeface="Calibri"/>
              </a:rPr>
              <a:t>Developers:   </a:t>
            </a:r>
            <a:endParaRPr lang="en-US" dirty="0">
              <a:solidFill>
                <a:srgbClr val="FFFFFF"/>
              </a:solidFill>
              <a:latin typeface="Gill Sans MT" panose="020B0502020104020203"/>
              <a:ea typeface="Calibri"/>
              <a:cs typeface="Calibri"/>
            </a:endParaRPr>
          </a:p>
          <a:p>
            <a:pPr marL="914400" lvl="1" indent="-457200">
              <a:lnSpc>
                <a:spcPts val="4000"/>
              </a:lnSpc>
              <a:buFont typeface="Courier New"/>
              <a:buChar char="o"/>
            </a:pPr>
            <a:r>
              <a:rPr lang="en-US" sz="2400" dirty="0">
                <a:solidFill>
                  <a:srgbClr val="25254B"/>
                </a:solidFill>
                <a:latin typeface="Calibri"/>
                <a:ea typeface="Calibri"/>
                <a:cs typeface="Calibri"/>
              </a:rPr>
              <a:t>Jamie Carroll: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jcarroll@poah.org</a:t>
            </a:r>
            <a:endParaRPr lang="en-US" b="1" dirty="0">
              <a:solidFill>
                <a:srgbClr val="C00000"/>
              </a:solidFill>
            </a:endParaRPr>
          </a:p>
          <a:p>
            <a:pPr marL="914400" lvl="1" indent="-457200">
              <a:lnSpc>
                <a:spcPts val="4000"/>
              </a:lnSpc>
              <a:buFont typeface="Courier New"/>
              <a:buChar char="o"/>
            </a:pP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Beatriz Gomez-Mouakad:</a:t>
            </a:r>
            <a:r>
              <a:rPr lang="pt-BR" sz="2400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bgomez@somervillecdc.org</a:t>
            </a:r>
          </a:p>
          <a:p>
            <a:pPr marL="457200" indent="-457200">
              <a:lnSpc>
                <a:spcPts val="4000"/>
              </a:lnSpc>
              <a:buFont typeface="Arial,Sans-Serif"/>
              <a:buChar char="•"/>
            </a:pPr>
            <a:r>
              <a:rPr lang="en-US" sz="2400" b="1" dirty="0">
                <a:solidFill>
                  <a:srgbClr val="25254B"/>
                </a:solidFill>
                <a:latin typeface="Calibri"/>
                <a:ea typeface="Calibri"/>
                <a:cs typeface="Calibri"/>
              </a:rPr>
              <a:t>Relocation Specialist:</a:t>
            </a:r>
            <a:r>
              <a:rPr lang="en-US" sz="2400" dirty="0">
                <a:solidFill>
                  <a:srgbClr val="25254B"/>
                </a:solidFill>
                <a:latin typeface="Calibri"/>
                <a:ea typeface="Calibri"/>
                <a:cs typeface="Calibri"/>
              </a:rPr>
              <a:t> </a:t>
            </a:r>
          </a:p>
          <a:p>
            <a:pPr marL="914400" lvl="1" indent="-457200">
              <a:lnSpc>
                <a:spcPts val="4000"/>
              </a:lnSpc>
              <a:buFont typeface="Courier New"/>
              <a:buChar char="o"/>
            </a:pP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Kamika Marsh:</a:t>
            </a:r>
            <a:r>
              <a:rPr lang="pt-B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 kmarsh@housingopportunities.com;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617-344-9616</a:t>
            </a:r>
          </a:p>
          <a:p>
            <a:pPr marL="457200" indent="-457200">
              <a:lnSpc>
                <a:spcPts val="4000"/>
              </a:lnSpc>
              <a:buFont typeface="Arial,Sans-Serif"/>
              <a:buChar char="•"/>
            </a:pPr>
            <a:r>
              <a:rPr lang="en-US" sz="2400" b="1" dirty="0">
                <a:solidFill>
                  <a:srgbClr val="25254B"/>
                </a:solidFill>
                <a:latin typeface="Calibri"/>
                <a:ea typeface="Calibri"/>
                <a:cs typeface="Calibri"/>
              </a:rPr>
              <a:t>Management Team (POAH Communities):</a:t>
            </a:r>
            <a:endParaRPr lang="en-US" sz="2400" dirty="0">
              <a:solidFill>
                <a:srgbClr val="25254B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lnSpc>
                <a:spcPts val="4000"/>
              </a:lnSpc>
              <a:buFont typeface="Courier New"/>
              <a:buChar char="o"/>
            </a:pPr>
            <a:r>
              <a:rPr lang="pt-BR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Tomson Wang:</a:t>
            </a:r>
            <a:r>
              <a:rPr lang="pt-BR" sz="2400" dirty="0">
                <a:solidFill>
                  <a:srgbClr val="25254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pt-BR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jwang@poahcommunities.com; 617-939-1977 </a:t>
            </a:r>
          </a:p>
          <a:p>
            <a:pPr marL="342900" indent="-342900">
              <a:lnSpc>
                <a:spcPts val="4000"/>
              </a:lnSpc>
              <a:buFont typeface="Arial,Sans-Serif"/>
              <a:buChar char="•"/>
            </a:pPr>
            <a:r>
              <a:rPr lang="en-US" sz="2400" b="1" dirty="0">
                <a:solidFill>
                  <a:srgbClr val="25254B"/>
                </a:solidFill>
                <a:latin typeface="Calibri"/>
                <a:ea typeface="Calibri"/>
                <a:cs typeface="Calibri"/>
              </a:rPr>
              <a:t>Community Building, Engagement, and Organizing (SCC): </a:t>
            </a:r>
            <a:endParaRPr lang="en-US" sz="2400" dirty="0">
              <a:solidFill>
                <a:srgbClr val="FFFFFF"/>
              </a:solidFill>
              <a:latin typeface="Calibri"/>
              <a:ea typeface="Calibri"/>
              <a:cs typeface="Calibri"/>
            </a:endParaRPr>
          </a:p>
          <a:p>
            <a:pPr marL="914400" lvl="1" indent="-457200">
              <a:lnSpc>
                <a:spcPts val="4000"/>
              </a:lnSpc>
              <a:buFont typeface="Courier New,monospace"/>
              <a:buChar char="o"/>
            </a:pPr>
            <a:r>
              <a:rPr lang="en-US" sz="24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Bonnie Bastien:</a:t>
            </a:r>
            <a:r>
              <a:rPr lang="en-US" sz="2400" dirty="0">
                <a:solidFill>
                  <a:srgbClr val="25254B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</a:rPr>
              <a:t>bbastien@somervillecdc.org </a:t>
            </a:r>
            <a:endParaRPr lang="pt-B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35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C76DA5-B45F-E362-5F59-27359B2AD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652" y="4840748"/>
            <a:ext cx="6990735" cy="1648542"/>
          </a:xfrm>
        </p:spPr>
        <p:txBody>
          <a:bodyPr>
            <a:normAutofit fontScale="90000"/>
          </a:bodyPr>
          <a:lstStyle/>
          <a:p>
            <a:br>
              <a:rPr lang="en-US" sz="3100" dirty="0"/>
            </a:br>
            <a:r>
              <a:rPr lang="en-US" sz="3100" dirty="0"/>
              <a:t>CLARENDON RESIDENT MEETING</a:t>
            </a:r>
            <a:br>
              <a:rPr lang="en-US" sz="3100" dirty="0"/>
            </a:br>
            <a:r>
              <a:rPr lang="en-US" sz="3100" dirty="0"/>
              <a:t>November 24, 2025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 descr="A building under construction with a crane&#10;&#10;AI-generated content may be incorrect.">
            <a:extLst>
              <a:ext uri="{FF2B5EF4-FFF2-40B4-BE49-F238E27FC236}">
                <a16:creationId xmlns:a16="http://schemas.microsoft.com/office/drawing/2014/main" id="{B5C020FC-8D7C-E60B-0DAC-B4F114DF20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" r="14355" b="11111"/>
          <a:stretch>
            <a:fillRect/>
          </a:stretch>
        </p:blipFill>
        <p:spPr>
          <a:xfrm>
            <a:off x="0" y="242428"/>
            <a:ext cx="7383721" cy="4355892"/>
          </a:xfrm>
          <a:prstGeom prst="rect">
            <a:avLst/>
          </a:prstGeom>
        </p:spPr>
      </p:pic>
      <p:pic>
        <p:nvPicPr>
          <p:cNvPr id="7" name="Picture 6" descr="A room with a couch and a glass door&#10;&#10;AI-generated content may be incorrect.">
            <a:extLst>
              <a:ext uri="{FF2B5EF4-FFF2-40B4-BE49-F238E27FC236}">
                <a16:creationId xmlns:a16="http://schemas.microsoft.com/office/drawing/2014/main" id="{DD8C9482-52AE-679F-187B-F2D80C7E31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22" y="293228"/>
            <a:ext cx="4597127" cy="2585884"/>
          </a:xfrm>
          <a:prstGeom prst="rect">
            <a:avLst/>
          </a:prstGeom>
        </p:spPr>
      </p:pic>
      <p:pic>
        <p:nvPicPr>
          <p:cNvPr id="9" name="Picture 8" descr="A room with a wood floor and a wood floor&#10;&#10;AI-generated content may be incorrect.">
            <a:extLst>
              <a:ext uri="{FF2B5EF4-FFF2-40B4-BE49-F238E27FC236}">
                <a16:creationId xmlns:a16="http://schemas.microsoft.com/office/drawing/2014/main" id="{DC16BFA9-07C3-A0B1-9FEA-7F606B577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222" y="3053766"/>
            <a:ext cx="4597126" cy="258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26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7E0B8C4-7F1A-4A45-ABEC-CE5EE01E5D2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66939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7487906-9AD1-461D-8D14-677BCCFDD007}"/>
                </a:ext>
              </a:extLst>
            </p:cNvPr>
            <p:cNvSpPr/>
            <p:nvPr/>
          </p:nvSpPr>
          <p:spPr>
            <a:xfrm>
              <a:off x="0" y="-66939"/>
              <a:ext cx="12192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28CF1CE-9220-424D-88C3-90CBE47ACF79}"/>
                </a:ext>
              </a:extLst>
            </p:cNvPr>
            <p:cNvSpPr/>
            <p:nvPr/>
          </p:nvSpPr>
          <p:spPr>
            <a:xfrm>
              <a:off x="523875" y="466725"/>
              <a:ext cx="11077575" cy="59245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7D9B392-2816-4CD7-B1A5-7B403E96F107}"/>
              </a:ext>
            </a:extLst>
          </p:cNvPr>
          <p:cNvSpPr txBox="1"/>
          <p:nvPr/>
        </p:nvSpPr>
        <p:spPr>
          <a:xfrm>
            <a:off x="833070" y="1697385"/>
            <a:ext cx="10835055" cy="39703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Interpretation Needs (Virtual)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Clarendon Residents United + Legal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Somerville Housing Authority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Housing Opportunities Unlimited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POAH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POAH Communities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SCC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827E66-4170-47C1-9B0B-D4B043EFF8B6}"/>
              </a:ext>
            </a:extLst>
          </p:cNvPr>
          <p:cNvSpPr txBox="1"/>
          <p:nvPr/>
        </p:nvSpPr>
        <p:spPr>
          <a:xfrm>
            <a:off x="1012580" y="833995"/>
            <a:ext cx="3805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1927351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E9A32-316B-9292-1F27-6ED784D87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84EF490-765C-A7E9-DCEF-211A96BB85B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66939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5AAF33C-CAD7-0BE2-A9E3-8EF00173626B}"/>
                </a:ext>
              </a:extLst>
            </p:cNvPr>
            <p:cNvSpPr/>
            <p:nvPr/>
          </p:nvSpPr>
          <p:spPr>
            <a:xfrm>
              <a:off x="0" y="-66939"/>
              <a:ext cx="12192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C84D3D-EA81-861C-C580-FCBD761EB168}"/>
                </a:ext>
              </a:extLst>
            </p:cNvPr>
            <p:cNvSpPr/>
            <p:nvPr/>
          </p:nvSpPr>
          <p:spPr>
            <a:xfrm>
              <a:off x="523875" y="466725"/>
              <a:ext cx="11077575" cy="59245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4A6EAEA-BF0D-F062-35A3-78AE63D32CE0}"/>
              </a:ext>
            </a:extLst>
          </p:cNvPr>
          <p:cNvSpPr txBox="1"/>
          <p:nvPr/>
        </p:nvSpPr>
        <p:spPr>
          <a:xfrm>
            <a:off x="708069" y="1817039"/>
            <a:ext cx="1083505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Resident Concerns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2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 Office Hours &amp; Upcoming Events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Q&amp;A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B0E0B6-FB1A-FDFB-F67B-DCCDA8977514}"/>
              </a:ext>
            </a:extLst>
          </p:cNvPr>
          <p:cNvSpPr txBox="1"/>
          <p:nvPr/>
        </p:nvSpPr>
        <p:spPr>
          <a:xfrm>
            <a:off x="1012580" y="759853"/>
            <a:ext cx="1022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Meeting Agenda</a:t>
            </a:r>
          </a:p>
        </p:txBody>
      </p:sp>
    </p:spTree>
    <p:extLst>
      <p:ext uri="{BB962C8B-B14F-4D97-AF65-F5344CB8AC3E}">
        <p14:creationId xmlns:p14="http://schemas.microsoft.com/office/powerpoint/2010/main" val="258705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FD304-9E20-4E7C-47C8-DA73E6AF8E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21C8AD6-3FF3-319C-624C-BB40F6C67D79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66939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1326BFE-EBBF-B3DB-16C6-D49F95719236}"/>
                </a:ext>
              </a:extLst>
            </p:cNvPr>
            <p:cNvSpPr/>
            <p:nvPr/>
          </p:nvSpPr>
          <p:spPr>
            <a:xfrm>
              <a:off x="0" y="-66939"/>
              <a:ext cx="12192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AA13FA10-3CEB-A733-204C-5B95A29462D0}"/>
                </a:ext>
              </a:extLst>
            </p:cNvPr>
            <p:cNvSpPr/>
            <p:nvPr/>
          </p:nvSpPr>
          <p:spPr>
            <a:xfrm>
              <a:off x="523875" y="466725"/>
              <a:ext cx="11077575" cy="59245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396CFCB9-E8AC-4BD2-8F73-00960A2E9C91}"/>
              </a:ext>
            </a:extLst>
          </p:cNvPr>
          <p:cNvSpPr txBox="1"/>
          <p:nvPr/>
        </p:nvSpPr>
        <p:spPr>
          <a:xfrm>
            <a:off x="708069" y="1817039"/>
            <a:ext cx="1083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F49063-FEF9-BF51-7CA4-A9861F6254A2}"/>
              </a:ext>
            </a:extLst>
          </p:cNvPr>
          <p:cNvSpPr txBox="1"/>
          <p:nvPr/>
        </p:nvSpPr>
        <p:spPr>
          <a:xfrm>
            <a:off x="1012580" y="759853"/>
            <a:ext cx="1022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Unit Issues:</a:t>
            </a:r>
          </a:p>
        </p:txBody>
      </p:sp>
    </p:spTree>
    <p:extLst>
      <p:ext uri="{BB962C8B-B14F-4D97-AF65-F5344CB8AC3E}">
        <p14:creationId xmlns:p14="http://schemas.microsoft.com/office/powerpoint/2010/main" val="35052241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8513A7-8EEA-EFA4-7730-79B945F19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97E10C7C-EF23-5380-E1C3-D49838A7D02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66939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B168464-6EDB-B897-43AC-47B98FE69BBD}"/>
                </a:ext>
              </a:extLst>
            </p:cNvPr>
            <p:cNvSpPr/>
            <p:nvPr/>
          </p:nvSpPr>
          <p:spPr>
            <a:xfrm>
              <a:off x="0" y="-66939"/>
              <a:ext cx="12192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B08AC68-09A4-D4E9-C339-FA27AC0B60D2}"/>
                </a:ext>
              </a:extLst>
            </p:cNvPr>
            <p:cNvSpPr/>
            <p:nvPr/>
          </p:nvSpPr>
          <p:spPr>
            <a:xfrm>
              <a:off x="523875" y="466725"/>
              <a:ext cx="11077575" cy="59245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FC41264-1023-D747-D631-D7BF5D1E084D}"/>
              </a:ext>
            </a:extLst>
          </p:cNvPr>
          <p:cNvSpPr txBox="1"/>
          <p:nvPr/>
        </p:nvSpPr>
        <p:spPr>
          <a:xfrm>
            <a:off x="708069" y="1817039"/>
            <a:ext cx="1083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B1A16-7F7A-4F31-CBC8-AFC1922946B6}"/>
              </a:ext>
            </a:extLst>
          </p:cNvPr>
          <p:cNvSpPr txBox="1"/>
          <p:nvPr/>
        </p:nvSpPr>
        <p:spPr>
          <a:xfrm>
            <a:off x="1012580" y="759853"/>
            <a:ext cx="1022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Maintenance &amp; Operations:</a:t>
            </a:r>
          </a:p>
        </p:txBody>
      </p:sp>
    </p:spTree>
    <p:extLst>
      <p:ext uri="{BB962C8B-B14F-4D97-AF65-F5344CB8AC3E}">
        <p14:creationId xmlns:p14="http://schemas.microsoft.com/office/powerpoint/2010/main" val="96502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1E683-A378-3010-C23F-38A16A8472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DE89F3C3-26BC-71A9-0384-7F92C9C2B88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66939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3450E7E-BA3D-A8D3-C911-BE073DA7FE1E}"/>
                </a:ext>
              </a:extLst>
            </p:cNvPr>
            <p:cNvSpPr/>
            <p:nvPr/>
          </p:nvSpPr>
          <p:spPr>
            <a:xfrm>
              <a:off x="0" y="-66939"/>
              <a:ext cx="12192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1010FFF-4956-AAB9-D656-8296C1D2E706}"/>
                </a:ext>
              </a:extLst>
            </p:cNvPr>
            <p:cNvSpPr/>
            <p:nvPr/>
          </p:nvSpPr>
          <p:spPr>
            <a:xfrm>
              <a:off x="523875" y="466725"/>
              <a:ext cx="11077575" cy="59245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7D1D7149-90B9-9253-99CF-D77590905C2E}"/>
              </a:ext>
            </a:extLst>
          </p:cNvPr>
          <p:cNvSpPr txBox="1"/>
          <p:nvPr/>
        </p:nvSpPr>
        <p:spPr>
          <a:xfrm>
            <a:off x="708069" y="1817039"/>
            <a:ext cx="1083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2D70E-6313-93BE-D353-2FD2A06B8D7C}"/>
              </a:ext>
            </a:extLst>
          </p:cNvPr>
          <p:cNvSpPr txBox="1"/>
          <p:nvPr/>
        </p:nvSpPr>
        <p:spPr>
          <a:xfrm>
            <a:off x="1012580" y="759853"/>
            <a:ext cx="1022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Relocation:</a:t>
            </a:r>
          </a:p>
        </p:txBody>
      </p:sp>
    </p:spTree>
    <p:extLst>
      <p:ext uri="{BB962C8B-B14F-4D97-AF65-F5344CB8AC3E}">
        <p14:creationId xmlns:p14="http://schemas.microsoft.com/office/powerpoint/2010/main" val="2137265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A533EB-0AF1-B9BB-AEDD-9E54BC81A2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4E0CD82-2B21-FFAC-3503-2FA4787C1AC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66939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2A6B654-8D26-DAED-CF41-568A771FDCEE}"/>
                </a:ext>
              </a:extLst>
            </p:cNvPr>
            <p:cNvSpPr/>
            <p:nvPr/>
          </p:nvSpPr>
          <p:spPr>
            <a:xfrm>
              <a:off x="0" y="-66939"/>
              <a:ext cx="12192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737E6CE-1006-ABC6-66CC-B1CE684BE20F}"/>
                </a:ext>
              </a:extLst>
            </p:cNvPr>
            <p:cNvSpPr/>
            <p:nvPr/>
          </p:nvSpPr>
          <p:spPr>
            <a:xfrm>
              <a:off x="523875" y="466725"/>
              <a:ext cx="11077575" cy="592455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58885024-813B-1577-E78F-C07322B0FF6A}"/>
              </a:ext>
            </a:extLst>
          </p:cNvPr>
          <p:cNvSpPr txBox="1"/>
          <p:nvPr/>
        </p:nvSpPr>
        <p:spPr>
          <a:xfrm>
            <a:off x="708069" y="1817039"/>
            <a:ext cx="108350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36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9A0276-2B4E-BE28-A104-C4FF27E0BCBB}"/>
              </a:ext>
            </a:extLst>
          </p:cNvPr>
          <p:cNvSpPr txBox="1"/>
          <p:nvPr/>
        </p:nvSpPr>
        <p:spPr>
          <a:xfrm>
            <a:off x="1012580" y="759853"/>
            <a:ext cx="102260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Accessibility:</a:t>
            </a:r>
          </a:p>
        </p:txBody>
      </p:sp>
    </p:spTree>
    <p:extLst>
      <p:ext uri="{BB962C8B-B14F-4D97-AF65-F5344CB8AC3E}">
        <p14:creationId xmlns:p14="http://schemas.microsoft.com/office/powerpoint/2010/main" val="1765931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95C3E-CCAF-C33B-160F-8DC08579C8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A5A7BE73-FF30-C1C0-B75F-BD051D81DD2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-66939"/>
            <a:chExt cx="12192000" cy="6858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98D198C-BD82-27EB-3E41-FBB328398B59}"/>
                </a:ext>
              </a:extLst>
            </p:cNvPr>
            <p:cNvSpPr/>
            <p:nvPr/>
          </p:nvSpPr>
          <p:spPr>
            <a:xfrm>
              <a:off x="0" y="-66939"/>
              <a:ext cx="12192000" cy="685800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6776A73-08A0-47F3-FD7C-4574955BC07A}"/>
                </a:ext>
              </a:extLst>
            </p:cNvPr>
            <p:cNvSpPr/>
            <p:nvPr/>
          </p:nvSpPr>
          <p:spPr>
            <a:xfrm>
              <a:off x="420913" y="293911"/>
              <a:ext cx="11340191" cy="612639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7695AEC-3F6C-8608-68F8-3ADCF9AAE28E}"/>
              </a:ext>
            </a:extLst>
          </p:cNvPr>
          <p:cNvSpPr txBox="1"/>
          <p:nvPr/>
        </p:nvSpPr>
        <p:spPr>
          <a:xfrm flipH="1">
            <a:off x="649954" y="417397"/>
            <a:ext cx="101951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2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Phase 2 Updates</a:t>
            </a:r>
            <a:endParaRPr lang="en-US" sz="3200" b="1">
              <a:solidFill>
                <a:schemeClr val="bg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C2FB8F3-BD90-75AC-1709-54BE3567AFC7}"/>
              </a:ext>
            </a:extLst>
          </p:cNvPr>
          <p:cNvSpPr/>
          <p:nvPr/>
        </p:nvSpPr>
        <p:spPr>
          <a:xfrm>
            <a:off x="630853" y="4770322"/>
            <a:ext cx="10930294" cy="15791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B89E1D-33FC-2EC7-4CBD-26ADE479C9B6}"/>
              </a:ext>
            </a:extLst>
          </p:cNvPr>
          <p:cNvSpPr txBox="1"/>
          <p:nvPr/>
        </p:nvSpPr>
        <p:spPr>
          <a:xfrm>
            <a:off x="527502" y="1016082"/>
            <a:ext cx="6902811" cy="380104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2 funding has been received! 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Calibri" panose="020F0502020204030204"/>
              </a:rPr>
              <a:t>Construction will begin in mid-2026 after Building E is complete and fully leased &amp; new financing is in place</a:t>
            </a:r>
            <a:endParaRPr lang="en-US" sz="2400" dirty="0">
              <a:solidFill>
                <a:prstClr val="black"/>
              </a:solidFill>
              <a:latin typeface="Calibri" panose="020F0502020204030204"/>
              <a:ea typeface="Calibri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Construction anticipated to be completed in 2028, with building fully leased up in 2029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2 includes Building D (58 units) and Townhomes (34 units), along with a Head Start classroom and playground, </a:t>
            </a:r>
            <a:r>
              <a:rPr lang="en-US" sz="2400" b="1" dirty="0">
                <a:solidFill>
                  <a:prstClr val="black"/>
                </a:solidFill>
                <a:latin typeface="Calibri" panose="020F0502020204030204"/>
              </a:rPr>
              <a:t>community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garden, and park space</a:t>
            </a:r>
            <a:endParaRPr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C8F43-747E-CB63-65F6-FB47FB40C0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566" t="1174" r="16377" b="6999"/>
          <a:stretch>
            <a:fillRect/>
          </a:stretch>
        </p:blipFill>
        <p:spPr>
          <a:xfrm>
            <a:off x="7455977" y="555422"/>
            <a:ext cx="4121295" cy="38540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F1A2A1-49D5-C46A-1E01-27F9A158B01A}"/>
              </a:ext>
            </a:extLst>
          </p:cNvPr>
          <p:cNvSpPr txBox="1"/>
          <p:nvPr/>
        </p:nvSpPr>
        <p:spPr>
          <a:xfrm>
            <a:off x="2416628" y="5032626"/>
            <a:ext cx="8953711" cy="101566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Note: This is likely the final growing season for the current Clarendon Hill garden. The development team is working with SHA to identify a possible interim garden option during Phase 2 construction.</a:t>
            </a:r>
            <a:endParaRPr lang="en-US" sz="200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56E53B-EE90-DB0D-4CAC-4EEE5CAAA1A5}"/>
              </a:ext>
            </a:extLst>
          </p:cNvPr>
          <p:cNvGrpSpPr/>
          <p:nvPr/>
        </p:nvGrpSpPr>
        <p:grpSpPr>
          <a:xfrm>
            <a:off x="708454" y="4805840"/>
            <a:ext cx="1817032" cy="1470218"/>
            <a:chOff x="468086" y="4591052"/>
            <a:chExt cx="1962150" cy="1621971"/>
          </a:xfrm>
        </p:grpSpPr>
        <p:pic>
          <p:nvPicPr>
            <p:cNvPr id="5" name="Graphic 4" descr="Plant with solid fill">
              <a:extLst>
                <a:ext uri="{FF2B5EF4-FFF2-40B4-BE49-F238E27FC236}">
                  <a16:creationId xmlns:a16="http://schemas.microsoft.com/office/drawing/2014/main" id="{D73A48BD-5CDE-A985-C784-8CB45D6806D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68086" y="4591052"/>
              <a:ext cx="1281793" cy="1390649"/>
            </a:xfrm>
            <a:prstGeom prst="rect">
              <a:avLst/>
            </a:prstGeom>
          </p:spPr>
        </p:pic>
        <p:pic>
          <p:nvPicPr>
            <p:cNvPr id="7" name="Graphic 6" descr="Plant with solid fill">
              <a:extLst>
                <a:ext uri="{FF2B5EF4-FFF2-40B4-BE49-F238E27FC236}">
                  <a16:creationId xmlns:a16="http://schemas.microsoft.com/office/drawing/2014/main" id="{855128FA-153A-5F5D-6DCB-AF3184F7D7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1366158" y="4795158"/>
              <a:ext cx="1064078" cy="1145721"/>
            </a:xfrm>
            <a:prstGeom prst="rect">
              <a:avLst/>
            </a:prstGeom>
          </p:spPr>
        </p:pic>
        <p:pic>
          <p:nvPicPr>
            <p:cNvPr id="8" name="Graphic 7" descr="Plant with solid fill">
              <a:extLst>
                <a:ext uri="{FF2B5EF4-FFF2-40B4-BE49-F238E27FC236}">
                  <a16:creationId xmlns:a16="http://schemas.microsoft.com/office/drawing/2014/main" id="{CEA326B2-318D-4FB8-1D81-8C30444AB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94659" y="4904015"/>
              <a:ext cx="1172935" cy="130900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580887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b4cd13-8a23-415e-a252-ba3f50093328">
      <Terms xmlns="http://schemas.microsoft.com/office/infopath/2007/PartnerControls"/>
    </lcf76f155ced4ddcb4097134ff3c332f>
    <TaxCatchAll xmlns="e0eae6d8-a846-493d-801b-90dfd4f276e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3B8B6D1E41A1B4FB06EDEC3DB09DF68" ma:contentTypeVersion="18" ma:contentTypeDescription="Create a new document." ma:contentTypeScope="" ma:versionID="e07b6bfdcdcf243efff8fc74dfe23155">
  <xsd:schema xmlns:xsd="http://www.w3.org/2001/XMLSchema" xmlns:xs="http://www.w3.org/2001/XMLSchema" xmlns:p="http://schemas.microsoft.com/office/2006/metadata/properties" xmlns:ns2="d6b4cd13-8a23-415e-a252-ba3f50093328" xmlns:ns3="e0eae6d8-a846-493d-801b-90dfd4f276ec" targetNamespace="http://schemas.microsoft.com/office/2006/metadata/properties" ma:root="true" ma:fieldsID="d5e103f332f8de9351e763fde504003d" ns2:_="" ns3:_="">
    <xsd:import namespace="d6b4cd13-8a23-415e-a252-ba3f50093328"/>
    <xsd:import namespace="e0eae6d8-a846-493d-801b-90dfd4f276e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b4cd13-8a23-415e-a252-ba3f500933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68ee5c5-0061-4348-a05d-d7f14f447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eae6d8-a846-493d-801b-90dfd4f276e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39c202b-9752-459a-92fa-0d419479bec2}" ma:internalName="TaxCatchAll" ma:showField="CatchAllData" ma:web="e0eae6d8-a846-493d-801b-90dfd4f276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C03DF-A171-468E-AA81-5B841747DC6B}">
  <ds:schemaRefs>
    <ds:schemaRef ds:uri="d6b4cd13-8a23-415e-a252-ba3f50093328"/>
    <ds:schemaRef ds:uri="e0eae6d8-a846-493d-801b-90dfd4f276e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89DDADD-9283-4670-99D5-C0F51E56E6F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E8D800-8F0B-443D-9854-081ACAFCF01A}">
  <ds:schemaRefs>
    <ds:schemaRef ds:uri="d6b4cd13-8a23-415e-a252-ba3f50093328"/>
    <ds:schemaRef ds:uri="e0eae6d8-a846-493d-801b-90dfd4f276e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TM10001115[[fn=Parcel]]</Template>
  <TotalTime>486</TotalTime>
  <Words>765</Words>
  <Application>Microsoft Office PowerPoint</Application>
  <PresentationFormat>Widescreen</PresentationFormat>
  <Paragraphs>99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Arial</vt:lpstr>
      <vt:lpstr>Arial,Sans-Serif</vt:lpstr>
      <vt:lpstr>Calibri</vt:lpstr>
      <vt:lpstr>Calibri Light</vt:lpstr>
      <vt:lpstr>Courier New</vt:lpstr>
      <vt:lpstr>Courier New,monospace</vt:lpstr>
      <vt:lpstr>Gill Sans MT</vt:lpstr>
      <vt:lpstr>Parcel</vt:lpstr>
      <vt:lpstr>1_Office Theme</vt:lpstr>
      <vt:lpstr>Kijan pou w koute tradiksyon lang lan:</vt:lpstr>
      <vt:lpstr> CLARENDON RESIDENT MEETING November 24, 2025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Cory Mian</dc:creator>
  <cp:lastModifiedBy>James Carroll</cp:lastModifiedBy>
  <cp:revision>13</cp:revision>
  <dcterms:created xsi:type="dcterms:W3CDTF">2020-06-02T01:52:20Z</dcterms:created>
  <dcterms:modified xsi:type="dcterms:W3CDTF">2025-11-24T17:14:14Z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0x010100A3B8B6D1E41A1B4FB06EDEC3DB09DF68</vt:lpwstr>
  </property>
  <property fmtid="{D5CDD505-2E9C-101B-9397-08002B2CF9AE}" pid="3" name="MediaServiceImageTags">
    <vt:lpwstr/>
  </property>
</Properties>
</file>